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468" r:id="rId3"/>
    <p:sldId id="471" r:id="rId4"/>
    <p:sldId id="486" r:id="rId5"/>
    <p:sldId id="473" r:id="rId6"/>
    <p:sldId id="474" r:id="rId7"/>
    <p:sldId id="484" r:id="rId8"/>
    <p:sldId id="485" r:id="rId9"/>
    <p:sldId id="489" r:id="rId10"/>
    <p:sldId id="490" r:id="rId11"/>
    <p:sldId id="491" r:id="rId12"/>
    <p:sldId id="492" r:id="rId13"/>
    <p:sldId id="493" r:id="rId14"/>
    <p:sldId id="494" r:id="rId15"/>
    <p:sldId id="521" r:id="rId16"/>
    <p:sldId id="496" r:id="rId17"/>
    <p:sldId id="495" r:id="rId18"/>
    <p:sldId id="497" r:id="rId19"/>
    <p:sldId id="498" r:id="rId20"/>
    <p:sldId id="499" r:id="rId21"/>
    <p:sldId id="503" r:id="rId22"/>
    <p:sldId id="500" r:id="rId23"/>
    <p:sldId id="501" r:id="rId24"/>
    <p:sldId id="502" r:id="rId25"/>
    <p:sldId id="504" r:id="rId26"/>
    <p:sldId id="505" r:id="rId27"/>
    <p:sldId id="506" r:id="rId28"/>
    <p:sldId id="508" r:id="rId29"/>
    <p:sldId id="507" r:id="rId30"/>
    <p:sldId id="509" r:id="rId31"/>
    <p:sldId id="512" r:id="rId32"/>
    <p:sldId id="510" r:id="rId33"/>
    <p:sldId id="511" r:id="rId34"/>
    <p:sldId id="515" r:id="rId35"/>
    <p:sldId id="513" r:id="rId36"/>
    <p:sldId id="516" r:id="rId37"/>
    <p:sldId id="517" r:id="rId38"/>
    <p:sldId id="518" r:id="rId39"/>
    <p:sldId id="519" r:id="rId40"/>
    <p:sldId id="522" r:id="rId41"/>
    <p:sldId id="520" r:id="rId42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90204" pitchFamily="34" charset="0"/>
        <a:ea typeface="楷体_GB2312" pitchFamily="49" charset="-122"/>
        <a:cs typeface="Aharoni" panose="020B0604020202020204" pitchFamily="2" charset="-79"/>
      </a:defRPr>
    </a:lvl1pPr>
    <a:lvl2pPr marL="457200" algn="ctr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90204" pitchFamily="34" charset="0"/>
        <a:ea typeface="楷体_GB2312" pitchFamily="49" charset="-122"/>
        <a:cs typeface="Aharoni" panose="020B0604020202020204" pitchFamily="2" charset="-79"/>
      </a:defRPr>
    </a:lvl2pPr>
    <a:lvl3pPr marL="914400" algn="ctr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90204" pitchFamily="34" charset="0"/>
        <a:ea typeface="楷体_GB2312" pitchFamily="49" charset="-122"/>
        <a:cs typeface="Aharoni" panose="020B0604020202020204" pitchFamily="2" charset="-79"/>
      </a:defRPr>
    </a:lvl3pPr>
    <a:lvl4pPr marL="1371600" algn="ctr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90204" pitchFamily="34" charset="0"/>
        <a:ea typeface="楷体_GB2312" pitchFamily="49" charset="-122"/>
        <a:cs typeface="Aharoni" panose="020B0604020202020204" pitchFamily="2" charset="-79"/>
      </a:defRPr>
    </a:lvl4pPr>
    <a:lvl5pPr marL="1828800" algn="ctr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anose="020B0604020202090204" pitchFamily="34" charset="0"/>
        <a:ea typeface="楷体_GB2312" pitchFamily="49" charset="-122"/>
        <a:cs typeface="Aharoni" panose="020B0604020202020204" pitchFamily="2" charset="-79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panose="020B0604020202090204" pitchFamily="34" charset="0"/>
        <a:ea typeface="楷体_GB2312" pitchFamily="49" charset="-122"/>
        <a:cs typeface="Aharoni" panose="020B0604020202020204" pitchFamily="2" charset="-79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panose="020B0604020202090204" pitchFamily="34" charset="0"/>
        <a:ea typeface="楷体_GB2312" pitchFamily="49" charset="-122"/>
        <a:cs typeface="Aharoni" panose="020B0604020202020204" pitchFamily="2" charset="-79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panose="020B0604020202090204" pitchFamily="34" charset="0"/>
        <a:ea typeface="楷体_GB2312" pitchFamily="49" charset="-122"/>
        <a:cs typeface="Aharoni" panose="020B0604020202020204" pitchFamily="2" charset="-79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panose="020B0604020202090204" pitchFamily="34" charset="0"/>
        <a:ea typeface="楷体_GB2312" pitchFamily="49" charset="-122"/>
        <a:cs typeface="Aharoni" panose="020B0604020202020204" pitchFamily="2" charset="-79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00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703" autoAdjust="0"/>
  </p:normalViewPr>
  <p:slideViewPr>
    <p:cSldViewPr>
      <p:cViewPr varScale="1">
        <p:scale>
          <a:sx n="120" d="100"/>
          <a:sy n="120" d="100"/>
        </p:scale>
        <p:origin x="492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121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B8D7854E-B8EB-4579-AC91-044AE8233CC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115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 smtClean="0">
                <a:effectLst/>
                <a:latin typeface="Arial" panose="020B0604020202090204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5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396C5C51-5605-48C3-8A79-6F41D555E4CA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AutoShape 2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6084888" y="6453188"/>
            <a:ext cx="900112" cy="360362"/>
          </a:xfrm>
          <a:prstGeom prst="actionButtonBackPrevious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 pitchFamily="34" charset="0"/>
              <a:cs typeface="+mn-cs"/>
            </a:endParaRPr>
          </a:p>
        </p:txBody>
      </p:sp>
      <p:sp>
        <p:nvSpPr>
          <p:cNvPr id="128003" name="AutoShape 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7127875" y="6453188"/>
            <a:ext cx="900113" cy="360362"/>
          </a:xfrm>
          <a:prstGeom prst="actionButtonForwardNext">
            <a:avLst/>
          </a:prstGeom>
          <a:solidFill>
            <a:schemeClr val="accent1">
              <a:alpha val="50000"/>
            </a:schemeClr>
          </a:solidFill>
          <a:ln w="9525">
            <a:noFill/>
            <a:miter lim="800000"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 pitchFamily="34" charset="0"/>
              <a:cs typeface="+mn-cs"/>
            </a:endParaRPr>
          </a:p>
        </p:txBody>
      </p:sp>
      <p:grpSp>
        <p:nvGrpSpPr>
          <p:cNvPr id="24580" name="Group 4"/>
          <p:cNvGrpSpPr/>
          <p:nvPr/>
        </p:nvGrpSpPr>
        <p:grpSpPr bwMode="auto">
          <a:xfrm>
            <a:off x="8893175" y="44450"/>
            <a:ext cx="215900" cy="215900"/>
            <a:chOff x="5556" y="0"/>
            <a:chExt cx="204" cy="164"/>
          </a:xfrm>
        </p:grpSpPr>
        <p:sp>
          <p:nvSpPr>
            <p:cNvPr id="128005" name="AutoShape 5">
              <a:hlinkClick r:id="" action="ppaction://noaction" highlightClick="1"/>
            </p:cNvPr>
            <p:cNvSpPr>
              <a:spLocks noChangeArrowheads="1"/>
            </p:cNvSpPr>
            <p:nvPr/>
          </p:nvSpPr>
          <p:spPr bwMode="auto">
            <a:xfrm>
              <a:off x="5556" y="0"/>
              <a:ext cx="204" cy="164"/>
            </a:xfrm>
            <a:prstGeom prst="actionButtonBlank">
              <a:avLst/>
            </a:prstGeom>
            <a:solidFill>
              <a:srgbClr val="FFCC66">
                <a:alpha val="55000"/>
              </a:srgbClr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 pitchFamily="34" charset="0"/>
                <a:cs typeface="+mn-cs"/>
              </a:endParaRPr>
            </a:p>
          </p:txBody>
        </p:sp>
        <p:sp>
          <p:nvSpPr>
            <p:cNvPr id="128006" name="Line 6"/>
            <p:cNvSpPr>
              <a:spLocks noChangeShapeType="1"/>
            </p:cNvSpPr>
            <p:nvPr/>
          </p:nvSpPr>
          <p:spPr bwMode="auto">
            <a:xfrm>
              <a:off x="5556" y="0"/>
              <a:ext cx="204" cy="164"/>
            </a:xfrm>
            <a:prstGeom prst="line">
              <a:avLst/>
            </a:prstGeom>
            <a:noFill/>
            <a:ln w="9525">
              <a:solidFill>
                <a:srgbClr val="FF996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 pitchFamily="34" charset="0"/>
                <a:cs typeface="+mn-cs"/>
              </a:endParaRPr>
            </a:p>
          </p:txBody>
        </p:sp>
        <p:sp>
          <p:nvSpPr>
            <p:cNvPr id="128007" name="Line 7">
              <a:hlinkClick r:id="" action="ppaction://hlinkshowjump?jump=endshow"/>
            </p:cNvPr>
            <p:cNvSpPr>
              <a:spLocks noChangeShapeType="1"/>
            </p:cNvSpPr>
            <p:nvPr/>
          </p:nvSpPr>
          <p:spPr bwMode="auto">
            <a:xfrm flipH="1">
              <a:off x="5556" y="0"/>
              <a:ext cx="204" cy="164"/>
            </a:xfrm>
            <a:prstGeom prst="line">
              <a:avLst/>
            </a:prstGeom>
            <a:noFill/>
            <a:ln w="9525">
              <a:solidFill>
                <a:srgbClr val="FF9966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 pitchFamily="34" charset="0"/>
                <a:cs typeface="+mn-cs"/>
              </a:endParaRPr>
            </a:p>
          </p:txBody>
        </p:sp>
      </p:grpSp>
      <p:sp>
        <p:nvSpPr>
          <p:cNvPr id="128008" name="AutoShape 8">
            <a:hlinkClick r:id="" action="ppaction://hlinkshowjump?jump=firstslide" highlightClick="1"/>
          </p:cNvPr>
          <p:cNvSpPr>
            <a:spLocks noChangeArrowheads="1"/>
          </p:cNvSpPr>
          <p:nvPr userDrawn="1"/>
        </p:nvSpPr>
        <p:spPr bwMode="auto">
          <a:xfrm>
            <a:off x="8172450" y="6451600"/>
            <a:ext cx="900113" cy="360363"/>
          </a:xfrm>
          <a:prstGeom prst="actionButtonHome">
            <a:avLst/>
          </a:prstGeom>
          <a:solidFill>
            <a:schemeClr val="accent1">
              <a:alpha val="50000"/>
            </a:schemeClr>
          </a:solidFill>
          <a:ln w="12700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 pitchFamily="34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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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63.png"/><Relationship Id="rId12" Type="http://schemas.openxmlformats.org/officeDocument/2006/relationships/image" Target="../media/image62.png"/><Relationship Id="rId11" Type="http://schemas.openxmlformats.org/officeDocument/2006/relationships/image" Target="../media/image61.png"/><Relationship Id="rId10" Type="http://schemas.openxmlformats.org/officeDocument/2006/relationships/image" Target="../media/image60.png"/><Relationship Id="rId1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image" Target="../media/image125.png"/><Relationship Id="rId7" Type="http://schemas.openxmlformats.org/officeDocument/2006/relationships/image" Target="../media/image124.png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7.png"/><Relationship Id="rId1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7.png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5.png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79.png"/><Relationship Id="rId7" Type="http://schemas.openxmlformats.org/officeDocument/2006/relationships/image" Target="../media/image178.png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wmf"/><Relationship Id="rId1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1.png"/><Relationship Id="rId8" Type="http://schemas.openxmlformats.org/officeDocument/2006/relationships/image" Target="../media/image190.png"/><Relationship Id="rId7" Type="http://schemas.openxmlformats.org/officeDocument/2006/relationships/image" Target="../media/image189.png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1" Type="http://schemas.openxmlformats.org/officeDocument/2006/relationships/image" Target="../media/image18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.bin"/><Relationship Id="rId8" Type="http://schemas.openxmlformats.org/officeDocument/2006/relationships/image" Target="../media/image9.wmf"/><Relationship Id="rId7" Type="http://schemas.openxmlformats.org/officeDocument/2006/relationships/oleObject" Target="../embeddings/oleObject9.bin"/><Relationship Id="rId6" Type="http://schemas.openxmlformats.org/officeDocument/2006/relationships/image" Target="../media/image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2.wmf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wmf"/><Relationship Id="rId1" Type="http://schemas.openxmlformats.org/officeDocument/2006/relationships/oleObject" Target="../embeddings/oleObject6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WordArt 2"/>
          <p:cNvSpPr>
            <a:spLocks noChangeArrowheads="1" noChangeShapeType="1" noTextEdit="1"/>
          </p:cNvSpPr>
          <p:nvPr/>
        </p:nvSpPr>
        <p:spPr bwMode="auto">
          <a:xfrm>
            <a:off x="1042988" y="836613"/>
            <a:ext cx="7010400" cy="1008062"/>
          </a:xfrm>
          <a:prstGeom prst="rect">
            <a:avLst/>
          </a:prstGeom>
          <a:ln>
            <a:noFill/>
          </a:ln>
        </p:spPr>
        <p:txBody>
          <a:bodyPr wrap="none" fromWordArt="1"/>
          <a:lstStyle/>
          <a:p>
            <a:pPr algn="ctr" eaLnBrk="1" hangingPunct="1">
              <a:defRPr/>
            </a:pPr>
            <a:r>
              <a:rPr lang="zh-CN" altLang="en-US" sz="4400" kern="10" dirty="0">
                <a:latin typeface="华文新魏"/>
                <a:ea typeface="华文新魏"/>
              </a:rPr>
              <a:t>              </a:t>
            </a:r>
            <a:endParaRPr lang="zh-CN" altLang="en-US" sz="4400" kern="10" dirty="0">
              <a:latin typeface="华文新魏"/>
              <a:ea typeface="华文新魏"/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687388" y="1171575"/>
            <a:ext cx="78454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abic Transparent" panose="020B0604020202020204" pitchFamily="34" charset="0"/>
              </a:rPr>
              <a:t>第四章  </a:t>
            </a:r>
            <a:r>
              <a:rPr lang="en-US" altLang="zh-CN" sz="4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abic Transparent" panose="020B0604020202020204" pitchFamily="34" charset="0"/>
              </a:rPr>
              <a:t>n</a:t>
            </a:r>
            <a:r>
              <a:rPr lang="zh-CN" altLang="en-US" sz="4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abic Transparent" panose="020B0604020202020204" pitchFamily="34" charset="0"/>
              </a:rPr>
              <a:t>维向量与线性方程组</a:t>
            </a:r>
            <a:endParaRPr lang="en-US" altLang="zh-CN" sz="44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rabic Transparent" panose="020B0604020202020204" pitchFamily="34" charset="0"/>
            </a:endParaRPr>
          </a:p>
          <a:p>
            <a:pPr eaLnBrk="1" hangingPunct="1"/>
            <a:r>
              <a:rPr lang="en-US" altLang="zh-CN" sz="3200" dirty="0">
                <a:cs typeface="Arabic Transparent" panose="020B0604020202020204" pitchFamily="34" charset="0"/>
              </a:rPr>
              <a:t>    </a:t>
            </a:r>
            <a:endParaRPr lang="en-US" altLang="zh-CN" sz="3200" dirty="0">
              <a:cs typeface="Arabic Transparent" panose="020B0604020202020204" pitchFamily="34" charset="0"/>
            </a:endParaRPr>
          </a:p>
          <a:p>
            <a:pPr eaLnBrk="1" hangingPunct="1"/>
            <a:r>
              <a:rPr lang="en-US" altLang="zh-CN" sz="3200" dirty="0">
                <a:cs typeface="Arabic Transparent" panose="020B0604020202020204" pitchFamily="34" charset="0"/>
              </a:rPr>
              <a:t>    </a:t>
            </a:r>
            <a:r>
              <a:rPr lang="zh-CN" altLang="en-US" sz="4000" dirty="0">
                <a:cs typeface="Arabic Transparent" panose="020B0604020202020204" pitchFamily="34" charset="0"/>
              </a:rPr>
              <a:t>习题课</a:t>
            </a:r>
            <a:endParaRPr lang="zh-CN" altLang="en-US" sz="3200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8" name="文本框 2"/>
          <p:cNvSpPr txBox="1">
            <a:spLocks noChangeArrowheads="1"/>
          </p:cNvSpPr>
          <p:nvPr/>
        </p:nvSpPr>
        <p:spPr bwMode="auto">
          <a:xfrm>
            <a:off x="1624013" y="3644900"/>
            <a:ext cx="6551612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zh-CN" altLang="en-US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abic Transparent" panose="020B0604020202020204" pitchFamily="34" charset="0"/>
              </a:rPr>
              <a:t>曹相湧</a:t>
            </a:r>
            <a:endParaRPr lang="en-US" altLang="zh-CN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cs typeface="Arabic Transparent" panose="020B0604020202020204" pitchFamily="34" charset="0"/>
            </a:endParaRPr>
          </a:p>
          <a:p>
            <a:pPr eaLnBrk="1" hangingPunct="1">
              <a:lnSpc>
                <a:spcPts val="4000"/>
              </a:lnSpc>
            </a:pPr>
            <a:r>
              <a:rPr lang="zh-CN" altLang="en-US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abic Transparent" panose="020B0604020202020204" pitchFamily="34" charset="0"/>
              </a:rPr>
              <a:t>数学与统计学院</a:t>
            </a:r>
            <a:endParaRPr lang="en-US" altLang="zh-CN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  <a:cs typeface="Arabic Transparent" panose="020B0604020202020204" pitchFamily="34" charset="0"/>
            </a:endParaRPr>
          </a:p>
          <a:p>
            <a:pPr eaLnBrk="1" hangingPunct="1">
              <a:lnSpc>
                <a:spcPts val="4000"/>
              </a:lnSpc>
            </a:pPr>
            <a:r>
              <a:rPr lang="en-US" altLang="zh-CN">
                <a:solidFill>
                  <a:srgbClr val="0000CC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Email: caoxiangyong@xjtu.edu.cn</a:t>
            </a:r>
            <a:endParaRPr lang="en-US" altLang="zh-CN">
              <a:solidFill>
                <a:srgbClr val="0000CC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756" y="404664"/>
            <a:ext cx="8528488" cy="3314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005064"/>
            <a:ext cx="5480332" cy="6223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97" y="4753386"/>
            <a:ext cx="6902805" cy="74933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9552" y="5661248"/>
            <a:ext cx="7864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矩阵初等行变换不改变矩阵列向量的线性关系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938" y="471173"/>
            <a:ext cx="8992062" cy="1174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6197919" cy="15431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44" y="3423175"/>
            <a:ext cx="5321573" cy="16193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5301208"/>
            <a:ext cx="7563239" cy="5778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0" y="185062"/>
            <a:ext cx="8725348" cy="1168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5" y="1385607"/>
            <a:ext cx="8274475" cy="21273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1762"/>
            <a:ext cx="9144000" cy="17229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51" y="5210192"/>
            <a:ext cx="4788146" cy="5270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5166073"/>
            <a:ext cx="3740342" cy="5778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313" y="5805264"/>
            <a:ext cx="1765391" cy="4953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07" y="476672"/>
            <a:ext cx="9112718" cy="158758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1520" y="620688"/>
            <a:ext cx="8662960" cy="2016223"/>
            <a:chOff x="251520" y="620688"/>
            <a:chExt cx="8662960" cy="2016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1520" y="620688"/>
              <a:ext cx="902442" cy="43726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3962" y="634196"/>
              <a:ext cx="7760518" cy="2002715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0885"/>
            <a:ext cx="4400484" cy="5124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485" y="2678337"/>
            <a:ext cx="2835812" cy="4328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297" y="2650419"/>
            <a:ext cx="1764002" cy="4313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18" y="3212326"/>
            <a:ext cx="8377625" cy="5124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00" y="3797370"/>
            <a:ext cx="6552728" cy="5248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92" y="4394828"/>
            <a:ext cx="2664296" cy="4465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7904" y="4394828"/>
            <a:ext cx="3125710" cy="4465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417" y="4942769"/>
            <a:ext cx="3898615" cy="4595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1769" y="4975350"/>
            <a:ext cx="2129762" cy="394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576" y="5489826"/>
            <a:ext cx="3894596" cy="4595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0032" y="5536323"/>
            <a:ext cx="1727469" cy="3943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476672"/>
            <a:ext cx="8325278" cy="21972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852936"/>
            <a:ext cx="3797495" cy="5524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891038"/>
            <a:ext cx="2908449" cy="4762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645024"/>
            <a:ext cx="4102311" cy="158123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203852"/>
            <a:ext cx="1479626" cy="46357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548680"/>
            <a:ext cx="8528488" cy="18923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564904"/>
            <a:ext cx="3657788" cy="5143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203107"/>
            <a:ext cx="6128065" cy="5715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933056"/>
            <a:ext cx="5594638" cy="5143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67" y="4605852"/>
            <a:ext cx="6509085" cy="5207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33" y="5302545"/>
            <a:ext cx="4642089" cy="5842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93" y="548680"/>
            <a:ext cx="9023814" cy="16193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04864"/>
            <a:ext cx="7328277" cy="5969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901923"/>
            <a:ext cx="6394779" cy="5270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573016"/>
            <a:ext cx="4991357" cy="5334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4191587"/>
            <a:ext cx="3181514" cy="5397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3137" y="4197938"/>
            <a:ext cx="5569236" cy="5334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00" y="4875381"/>
            <a:ext cx="6058211" cy="101605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6672"/>
            <a:ext cx="9080967" cy="32259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789040"/>
            <a:ext cx="6236020" cy="6096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497105"/>
            <a:ext cx="5670841" cy="5143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20" y="548680"/>
            <a:ext cx="8953960" cy="1549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76872"/>
            <a:ext cx="4883401" cy="103510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107504" y="2376688"/>
            <a:ext cx="56884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kumimoji="1" lang="zh-CN" altLang="en-US" dirty="0">
                <a:solidFill>
                  <a:srgbClr val="003300"/>
                </a:solidFill>
                <a:latin typeface="Times New Roman" panose="02020603050405020304" pitchFamily="18" charset="0"/>
                <a:ea typeface="宋体" pitchFamily="2" charset="-122"/>
              </a:rPr>
              <a:t>如何判断线性方程组有没有解？</a:t>
            </a:r>
            <a:endParaRPr kumimoji="1" lang="zh-CN" altLang="en-US" dirty="0">
              <a:solidFill>
                <a:srgbClr val="0033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2827372" y="487782"/>
          <a:ext cx="4032448" cy="1795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1" name="Equation" r:id="rId1" imgW="4737100" imgH="2108200" progId="Equation.DSMT4">
                  <p:embed/>
                </p:oleObj>
              </mc:Choice>
              <mc:Fallback>
                <p:oleObj name="Equation" r:id="rId1" imgW="4737100" imgH="2108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72" y="487782"/>
                        <a:ext cx="4032448" cy="17950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363927" y="2315132"/>
            <a:ext cx="69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sym typeface="Wingdings 2" panose="05020102010507070707" pitchFamily="18" charset="2"/>
              </a:rPr>
              <a:t>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267744" y="-51525"/>
            <a:ext cx="43204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三个基本问题</a:t>
            </a:r>
            <a:endParaRPr kumimoji="1"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9512" y="3602260"/>
            <a:ext cx="7633060" cy="2562248"/>
            <a:chOff x="323528" y="3560796"/>
            <a:chExt cx="7633060" cy="2562248"/>
          </a:xfrm>
        </p:grpSpPr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395375" y="4097124"/>
            <a:ext cx="7561213" cy="2025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2" name="公式" r:id="rId3" imgW="7188200" imgH="2120900" progId="Equation.3">
                    <p:embed/>
                  </p:oleObj>
                </mc:Choice>
                <mc:Fallback>
                  <p:oleObj name="公式" r:id="rId3" imgW="7188200" imgH="2120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375" y="4097124"/>
                          <a:ext cx="7561213" cy="2025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323528" y="3560796"/>
              <a:ext cx="607875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1pPr>
              <a:lvl2pPr marL="742950" indent="-285750" algn="ctr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2pPr>
              <a:lvl3pPr marL="1143000" indent="-228600" algn="ctr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3pPr>
              <a:lvl4pPr marL="1600200" indent="-228600" algn="ctr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4pPr>
              <a:lvl5pPr marL="2057400" indent="-228600" algn="ctr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kumimoji="1" lang="zh-CN" altLang="en-US" dirty="0">
                  <a:latin typeface="Times New Roman" panose="02020603050405020304" pitchFamily="18" charset="0"/>
                  <a:ea typeface="宋体" pitchFamily="2" charset="-122"/>
                </a:rPr>
                <a:t>定理</a:t>
              </a:r>
              <a:r>
                <a:rPr kumimoji="1" lang="en-US" altLang="zh-CN" dirty="0">
                  <a:latin typeface="Times New Roman" panose="02020603050405020304" pitchFamily="18" charset="0"/>
                  <a:ea typeface="宋体" pitchFamily="2" charset="-122"/>
                </a:rPr>
                <a:t>4.1.1</a:t>
              </a:r>
              <a:r>
                <a:rPr kumimoji="1" lang="zh-CN" altLang="en-US" dirty="0">
                  <a:latin typeface="Times New Roman" panose="02020603050405020304" pitchFamily="18" charset="0"/>
                  <a:ea typeface="宋体" pitchFamily="2" charset="-122"/>
                </a:rPr>
                <a:t>（线性方程组有解判定定理）</a:t>
              </a:r>
              <a:endParaRPr kumimoji="1" lang="zh-CN" altLang="en-US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</p:grp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17976" y="1072557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</a:rPr>
              <a:t>对于线性方程组</a:t>
            </a:r>
            <a:endParaRPr lang="zh-CN" altLang="en-US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07504" y="2934818"/>
            <a:ext cx="8496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kumimoji="1" lang="zh-CN" altLang="en-US" dirty="0">
                <a:solidFill>
                  <a:srgbClr val="003300"/>
                </a:solidFill>
                <a:latin typeface="Times New Roman" panose="02020603050405020304" pitchFamily="18" charset="0"/>
                <a:ea typeface="宋体" pitchFamily="2" charset="-122"/>
              </a:rPr>
              <a:t>方程组有解时，它有多少解？如何求出它的全部解？</a:t>
            </a:r>
            <a:endParaRPr kumimoji="1" lang="zh-CN" altLang="en-US" dirty="0">
              <a:solidFill>
                <a:srgbClr val="0033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65910" y="3106513"/>
            <a:ext cx="69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sym typeface="Wingdings 2" panose="05020102010507070707" pitchFamily="18" charset="2"/>
              </a:rPr>
              <a:t>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0" y="3573016"/>
            <a:ext cx="7452320" cy="1584176"/>
          </a:xfrm>
          <a:prstGeom prst="line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>
            <a:off x="10104" y="3587975"/>
            <a:ext cx="9108504" cy="20405"/>
          </a:xfrm>
          <a:prstGeom prst="line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/>
      <p:bldP spid="8" grpId="0"/>
      <p:bldP spid="11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76672"/>
            <a:ext cx="9106368" cy="26480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202641"/>
            <a:ext cx="7213971" cy="5397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25" y="4377301"/>
            <a:ext cx="4178515" cy="41277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5" y="4833948"/>
            <a:ext cx="3484175" cy="5350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0" y="4791409"/>
            <a:ext cx="4400776" cy="5143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25" y="5426291"/>
            <a:ext cx="3880049" cy="50167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84" y="3790640"/>
            <a:ext cx="4051508" cy="47627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056" y="3777939"/>
            <a:ext cx="3143412" cy="488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95" y="476672"/>
            <a:ext cx="8922209" cy="31307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124744"/>
            <a:ext cx="342918" cy="33656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470" y="476672"/>
            <a:ext cx="9144000" cy="17773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47547"/>
            <a:ext cx="5321573" cy="5524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155936"/>
            <a:ext cx="3645087" cy="5461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75" y="3857975"/>
            <a:ext cx="3810196" cy="5524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416" y="2112624"/>
            <a:ext cx="704886" cy="47627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36" y="394098"/>
            <a:ext cx="8839654" cy="2921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74" y="3286643"/>
            <a:ext cx="6813900" cy="5334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794167"/>
            <a:ext cx="6959958" cy="4445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4238690"/>
            <a:ext cx="6083613" cy="46357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5" y="4702264"/>
            <a:ext cx="3295819" cy="15494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4717609"/>
            <a:ext cx="2533780" cy="158758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176" y="4968978"/>
            <a:ext cx="2768742" cy="101605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548680"/>
            <a:ext cx="8655495" cy="4184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797152"/>
            <a:ext cx="8579291" cy="577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95" y="5408090"/>
            <a:ext cx="8147469" cy="5397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3717032"/>
            <a:ext cx="412771" cy="40642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548680"/>
            <a:ext cx="9175092" cy="2394119"/>
            <a:chOff x="0" y="548680"/>
            <a:chExt cx="9175092" cy="239411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548680"/>
              <a:ext cx="9144000" cy="149788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92" y="2046566"/>
              <a:ext cx="9144000" cy="896233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2" y="3068960"/>
            <a:ext cx="8852355" cy="5842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681821"/>
            <a:ext cx="4349974" cy="15177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21" y="5301208"/>
            <a:ext cx="4629388" cy="5270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548680"/>
            <a:ext cx="9144000" cy="1944564"/>
            <a:chOff x="0" y="548680"/>
            <a:chExt cx="9144000" cy="194456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548680"/>
              <a:ext cx="9144000" cy="147464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2023320"/>
              <a:ext cx="1917799" cy="46992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300229" y="2564904"/>
            <a:ext cx="7225924" cy="1466925"/>
            <a:chOff x="300229" y="2564904"/>
            <a:chExt cx="7225924" cy="146692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229" y="2998855"/>
              <a:ext cx="2603634" cy="54612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5816" y="2564904"/>
              <a:ext cx="4610337" cy="1466925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8106" y="2998855"/>
            <a:ext cx="1472741" cy="4822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4120269"/>
            <a:ext cx="5080261" cy="142882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3121" y="4468280"/>
            <a:ext cx="3760879" cy="47314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931" y="5706315"/>
            <a:ext cx="6242371" cy="4445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5201543" y="5000458"/>
                <a:ext cx="23365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tx2"/>
                    </a:solidFill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𝐈</m:t>
                            </m:r>
                            <m:r>
                              <a:rPr lang="en-US" altLang="zh-CN" sz="2400" b="1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𝐈𝐈</m:t>
                            </m:r>
                          </m:e>
                        </m:d>
                      </m:e>
                    </m:d>
                    <m:r>
                      <a:rPr lang="en-US" altLang="zh-CN" sz="2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dirty="0">
                    <a:solidFill>
                      <a:schemeClr val="tx2"/>
                    </a:solidFill>
                  </a:rPr>
                  <a:t>,</a:t>
                </a:r>
                <a:endParaRPr lang="zh-CN" alt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543" y="5000458"/>
                <a:ext cx="2336563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11" t="-89" r="1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1094" y="5150714"/>
            <a:ext cx="1617847" cy="29925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476672"/>
            <a:ext cx="8661845" cy="2622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60" y="3140968"/>
            <a:ext cx="8687246" cy="19813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8" y="5229200"/>
            <a:ext cx="9049215" cy="488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522" y="548680"/>
            <a:ext cx="4626784" cy="23411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836712"/>
            <a:ext cx="4241934" cy="17453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0" y="2927658"/>
            <a:ext cx="8560240" cy="5080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527298"/>
            <a:ext cx="5042159" cy="5080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126938"/>
            <a:ext cx="3416476" cy="4953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29" y="4722607"/>
            <a:ext cx="7645793" cy="43817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36" y="5322247"/>
            <a:ext cx="3327571" cy="4699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35" y="548680"/>
            <a:ext cx="9055565" cy="259728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" y="3212976"/>
            <a:ext cx="9144000" cy="10857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Text Box 3"/>
          <p:cNvSpPr txBox="1">
            <a:spLocks noChangeArrowheads="1"/>
          </p:cNvSpPr>
          <p:nvPr/>
        </p:nvSpPr>
        <p:spPr bwMode="auto">
          <a:xfrm>
            <a:off x="107504" y="2376688"/>
            <a:ext cx="56884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kumimoji="1" lang="zh-CN" altLang="en-US" dirty="0">
                <a:solidFill>
                  <a:srgbClr val="003300"/>
                </a:solidFill>
                <a:latin typeface="Times New Roman" panose="02020603050405020304" pitchFamily="18" charset="0"/>
                <a:ea typeface="宋体" pitchFamily="2" charset="-122"/>
              </a:rPr>
              <a:t>如何判断线性方程组有没有解？</a:t>
            </a:r>
            <a:endParaRPr kumimoji="1" lang="zh-CN" altLang="en-US" dirty="0">
              <a:solidFill>
                <a:srgbClr val="0033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2827372" y="487782"/>
          <a:ext cx="4032448" cy="1795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name="Equation" r:id="rId1" imgW="4737100" imgH="2108200" progId="Equation.DSMT4">
                  <p:embed/>
                </p:oleObj>
              </mc:Choice>
              <mc:Fallback>
                <p:oleObj name="Equation" r:id="rId1" imgW="4737100" imgH="2108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372" y="487782"/>
                        <a:ext cx="4032448" cy="17950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363927" y="2315132"/>
            <a:ext cx="69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sym typeface="Wingdings 2" panose="05020102010507070707" pitchFamily="18" charset="2"/>
              </a:rPr>
              <a:t>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267744" y="-51525"/>
            <a:ext cx="43204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三个基本问题</a:t>
            </a:r>
            <a:endParaRPr kumimoji="1"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9512" y="3602260"/>
            <a:ext cx="7633060" cy="2562248"/>
            <a:chOff x="323528" y="3560796"/>
            <a:chExt cx="7633060" cy="2562248"/>
          </a:xfrm>
        </p:grpSpPr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395375" y="4097124"/>
            <a:ext cx="7561213" cy="20259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67" name="公式" r:id="rId3" imgW="7188200" imgH="2120900" progId="Equation.3">
                    <p:embed/>
                  </p:oleObj>
                </mc:Choice>
                <mc:Fallback>
                  <p:oleObj name="公式" r:id="rId3" imgW="7188200" imgH="2120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375" y="4097124"/>
                          <a:ext cx="7561213" cy="20259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323528" y="3560796"/>
              <a:ext cx="607875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ctr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1pPr>
              <a:lvl2pPr marL="742950" indent="-285750" algn="ctr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2pPr>
              <a:lvl3pPr marL="1143000" indent="-228600" algn="ctr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3pPr>
              <a:lvl4pPr marL="1600200" indent="-228600" algn="ctr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4pPr>
              <a:lvl5pPr marL="2057400" indent="-228600" algn="ctr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9pPr>
            </a:lstStyle>
            <a:p>
              <a:pPr algn="l" eaLnBrk="1" hangingPunct="1">
                <a:spcBef>
                  <a:spcPct val="50000"/>
                </a:spcBef>
                <a:buFont typeface="Wingdings" panose="05000000000000000000" pitchFamily="2" charset="2"/>
                <a:buNone/>
              </a:pPr>
              <a:r>
                <a:rPr kumimoji="1" lang="zh-CN" altLang="en-US" dirty="0">
                  <a:latin typeface="Times New Roman" panose="02020603050405020304" pitchFamily="18" charset="0"/>
                  <a:ea typeface="宋体" pitchFamily="2" charset="-122"/>
                </a:rPr>
                <a:t>定理</a:t>
              </a:r>
              <a:r>
                <a:rPr kumimoji="1" lang="en-US" altLang="zh-CN" dirty="0">
                  <a:latin typeface="Times New Roman" panose="02020603050405020304" pitchFamily="18" charset="0"/>
                  <a:ea typeface="宋体" pitchFamily="2" charset="-122"/>
                </a:rPr>
                <a:t>4.1.1</a:t>
              </a:r>
              <a:r>
                <a:rPr kumimoji="1" lang="zh-CN" altLang="en-US" dirty="0">
                  <a:latin typeface="Times New Roman" panose="02020603050405020304" pitchFamily="18" charset="0"/>
                  <a:ea typeface="宋体" pitchFamily="2" charset="-122"/>
                </a:rPr>
                <a:t>（线性方程组有解判定定理）</a:t>
              </a:r>
              <a:endParaRPr kumimoji="1" lang="zh-CN" altLang="en-US" dirty="0">
                <a:latin typeface="Times New Roman" panose="02020603050405020304" pitchFamily="18" charset="0"/>
                <a:ea typeface="宋体" pitchFamily="2" charset="-122"/>
              </a:endParaRPr>
            </a:p>
          </p:txBody>
        </p:sp>
      </p:grp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17976" y="1072557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</a:rPr>
              <a:t>对于线性方程组</a:t>
            </a:r>
            <a:endParaRPr lang="zh-CN" altLang="en-US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107504" y="2934818"/>
            <a:ext cx="8496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kumimoji="1" lang="zh-CN" altLang="en-US" dirty="0">
                <a:solidFill>
                  <a:srgbClr val="003300"/>
                </a:solidFill>
                <a:latin typeface="Times New Roman" panose="02020603050405020304" pitchFamily="18" charset="0"/>
                <a:ea typeface="宋体" pitchFamily="2" charset="-122"/>
              </a:rPr>
              <a:t>方程组有解时，它有多少解？如何求出它的全部解？</a:t>
            </a:r>
            <a:endParaRPr kumimoji="1" lang="zh-CN" altLang="en-US" dirty="0">
              <a:solidFill>
                <a:srgbClr val="0033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65910" y="3106513"/>
            <a:ext cx="69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sym typeface="Wingdings 2" panose="05020102010507070707" pitchFamily="18" charset="2"/>
              </a:rPr>
              <a:t>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0" y="3573016"/>
            <a:ext cx="7452320" cy="1584176"/>
          </a:xfrm>
          <a:prstGeom prst="line">
            <a:avLst/>
          </a:prstGeom>
          <a:solidFill>
            <a:schemeClr val="accent1">
              <a:alpha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>
            <a:off x="10104" y="3587975"/>
            <a:ext cx="9108504" cy="20405"/>
          </a:xfrm>
          <a:prstGeom prst="line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8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/>
      <p:bldP spid="8" grpId="0"/>
      <p:bldP spid="11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548680"/>
            <a:ext cx="8369730" cy="38419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581128"/>
            <a:ext cx="9144000" cy="58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090" y="461404"/>
            <a:ext cx="8153819" cy="20257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" y="2564904"/>
            <a:ext cx="9144000" cy="449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90" y="3114782"/>
            <a:ext cx="6636091" cy="22988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589240"/>
            <a:ext cx="9144000" cy="4120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600" y="548680"/>
            <a:ext cx="7372729" cy="24702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46" y="3140968"/>
            <a:ext cx="7912507" cy="20321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5373216"/>
            <a:ext cx="4235668" cy="53342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6" y="548680"/>
            <a:ext cx="6623390" cy="22734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22097"/>
            <a:ext cx="3575234" cy="4572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315510"/>
            <a:ext cx="7753748" cy="20575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85" y="5409206"/>
            <a:ext cx="3397425" cy="4445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263" y="476672"/>
            <a:ext cx="7277474" cy="2527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55" y="3068960"/>
            <a:ext cx="5772447" cy="59058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476672"/>
            <a:ext cx="8280920" cy="22256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74938"/>
            <a:ext cx="3888432" cy="1380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237075"/>
            <a:ext cx="5688632" cy="5895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5014859"/>
            <a:ext cx="5688632" cy="447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63" y="5629986"/>
            <a:ext cx="4256768" cy="5310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5641584"/>
            <a:ext cx="4082224" cy="49913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494" y="692696"/>
            <a:ext cx="8834002" cy="1457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2336519"/>
            <a:ext cx="2160240" cy="4950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4" y="3103160"/>
            <a:ext cx="8784976" cy="65167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494983"/>
            <a:ext cx="9019275" cy="1277833"/>
            <a:chOff x="0" y="494983"/>
            <a:chExt cx="9019275" cy="127783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494983"/>
              <a:ext cx="923925" cy="44767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725" y="942658"/>
              <a:ext cx="8894550" cy="830158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5" y="1916832"/>
            <a:ext cx="5411972" cy="10081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2374394"/>
            <a:ext cx="2789450" cy="550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3093909"/>
            <a:ext cx="1800200" cy="5033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5816" y="3068960"/>
            <a:ext cx="4060530" cy="5033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3766247"/>
            <a:ext cx="6912768" cy="566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725" y="4584881"/>
            <a:ext cx="8982206" cy="48667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7504" y="521459"/>
            <a:ext cx="8802283" cy="2520280"/>
            <a:chOff x="107504" y="521459"/>
            <a:chExt cx="8802283" cy="252028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7504" y="521459"/>
              <a:ext cx="846094" cy="43204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213" y="953507"/>
              <a:ext cx="8675574" cy="2088232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8" y="3212976"/>
            <a:ext cx="3527770" cy="2880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3224822"/>
            <a:ext cx="5171478" cy="497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797" y="3789040"/>
            <a:ext cx="3913849" cy="5760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028" y="4509120"/>
            <a:ext cx="1587115" cy="4320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258" y="4462670"/>
            <a:ext cx="3319529" cy="4979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8797" y="5202588"/>
            <a:ext cx="4447619" cy="5286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764" y="625922"/>
            <a:ext cx="8820472" cy="6306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4" y="1484784"/>
            <a:ext cx="4754778" cy="5854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55008"/>
            <a:ext cx="2900530" cy="5040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7504" y="-51525"/>
            <a:ext cx="8784976" cy="3832728"/>
            <a:chOff x="107504" y="-51525"/>
            <a:chExt cx="8784976" cy="3832728"/>
          </a:xfrm>
        </p:grpSpPr>
        <p:grpSp>
          <p:nvGrpSpPr>
            <p:cNvPr id="3" name="组合 2"/>
            <p:cNvGrpSpPr/>
            <p:nvPr/>
          </p:nvGrpSpPr>
          <p:grpSpPr>
            <a:xfrm>
              <a:off x="107504" y="-51525"/>
              <a:ext cx="8784976" cy="3509563"/>
              <a:chOff x="107504" y="-51525"/>
              <a:chExt cx="8784976" cy="3509563"/>
            </a:xfrm>
          </p:grpSpPr>
          <p:sp>
            <p:nvSpPr>
              <p:cNvPr id="168963" name="Text Box 3"/>
              <p:cNvSpPr txBox="1">
                <a:spLocks noChangeArrowheads="1"/>
              </p:cNvSpPr>
              <p:nvPr/>
            </p:nvSpPr>
            <p:spPr bwMode="auto">
              <a:xfrm>
                <a:off x="107504" y="2376688"/>
                <a:ext cx="568847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kumimoji="1" lang="zh-CN" altLang="en-US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如何判断线性方程组有没有解？</a:t>
                </a:r>
                <a:endParaRPr kumimoji="1" lang="zh-CN" altLang="en-US" dirty="0">
                  <a:solidFill>
                    <a:srgbClr val="003300"/>
                  </a:solidFill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  <p:graphicFrame>
            <p:nvGraphicFramePr>
              <p:cNvPr id="9219" name="Object 5"/>
              <p:cNvGraphicFramePr>
                <a:graphicFrameLocks noChangeAspect="1"/>
              </p:cNvGraphicFramePr>
              <p:nvPr/>
            </p:nvGraphicFramePr>
            <p:xfrm>
              <a:off x="2827372" y="487782"/>
              <a:ext cx="4032448" cy="17950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48" name="Equation" r:id="rId1" imgW="4737100" imgH="2108200" progId="Equation.DSMT4">
                      <p:embed/>
                    </p:oleObj>
                  </mc:Choice>
                  <mc:Fallback>
                    <p:oleObj name="Equation" r:id="rId1" imgW="4737100" imgH="2108200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27372" y="487782"/>
                            <a:ext cx="4032448" cy="17950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" name="文本框 7"/>
              <p:cNvSpPr txBox="1"/>
              <p:nvPr/>
            </p:nvSpPr>
            <p:spPr>
              <a:xfrm>
                <a:off x="5363927" y="2315132"/>
                <a:ext cx="69367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itchFamily="2" charset="-122"/>
                    <a:sym typeface="Wingdings 2" panose="05020102010507070707" pitchFamily="18" charset="2"/>
                  </a:rPr>
                  <a:t></a:t>
                </a:r>
                <a:endParaRPr lang="zh-CN" altLang="en-US" sz="3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2267744" y="-51525"/>
                <a:ext cx="432048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3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三个基本问题</a:t>
                </a:r>
                <a:endParaRPr kumimoji="1" lang="zh-CN" alt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  <p:sp>
            <p:nvSpPr>
              <p:cNvPr id="7" name="Text Box 8"/>
              <p:cNvSpPr txBox="1">
                <a:spLocks noChangeArrowheads="1"/>
              </p:cNvSpPr>
              <p:nvPr/>
            </p:nvSpPr>
            <p:spPr bwMode="auto">
              <a:xfrm>
                <a:off x="117976" y="1072557"/>
                <a:ext cx="270939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对于线性方程组</a:t>
                </a:r>
                <a:endParaRPr lang="zh-CN" altLang="en-US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6" name="Text Box 3"/>
              <p:cNvSpPr txBox="1">
                <a:spLocks noChangeArrowheads="1"/>
              </p:cNvSpPr>
              <p:nvPr/>
            </p:nvSpPr>
            <p:spPr bwMode="auto">
              <a:xfrm>
                <a:off x="107504" y="2934818"/>
                <a:ext cx="878497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kumimoji="1" lang="zh-CN" altLang="en-US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方程组有解时，它有多少解？如何求出它的全部解？</a:t>
                </a:r>
                <a:endParaRPr kumimoji="1" lang="zh-CN" altLang="en-US" dirty="0">
                  <a:solidFill>
                    <a:srgbClr val="003300"/>
                  </a:solidFill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3347864" y="3134872"/>
              <a:ext cx="6936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itchFamily="2" charset="-122"/>
                  <a:sym typeface="Wingdings 2" panose="05020102010507070707" pitchFamily="18" charset="2"/>
                </a:rPr>
                <a:t></a:t>
              </a:r>
              <a:endParaRPr lang="zh-CN" altLang="en-US" sz="36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4" name="直接连接符 13"/>
          <p:cNvCxnSpPr/>
          <p:nvPr/>
        </p:nvCxnSpPr>
        <p:spPr bwMode="auto">
          <a:xfrm>
            <a:off x="17748" y="3587974"/>
            <a:ext cx="9108504" cy="20405"/>
          </a:xfrm>
          <a:prstGeom prst="line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-2777" y="3892828"/>
            <a:ext cx="9043210" cy="1327977"/>
            <a:chOff x="-2777" y="4135324"/>
            <a:chExt cx="9043210" cy="132797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-2777" y="4538823"/>
                  <a:ext cx="2376264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sz="32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altLang="zh-CN" sz="3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sz="32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77" y="4538823"/>
                  <a:ext cx="2376264" cy="58477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sp>
          <p:nvSpPr>
            <p:cNvPr id="6" name="箭头: 右 5"/>
            <p:cNvSpPr/>
            <p:nvPr/>
          </p:nvSpPr>
          <p:spPr bwMode="auto">
            <a:xfrm flipV="1">
              <a:off x="2317915" y="4725144"/>
              <a:ext cx="1080120" cy="26267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 pitchFamily="34" charset="0"/>
                <a:ea typeface="楷体_GB2312" pitchFamily="49" charset="-122"/>
                <a:cs typeface="Aharoni" panose="020B0604020202020204" pitchFamily="2" charset="-79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171481" y="4367655"/>
              <a:ext cx="1341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>
                  <a:solidFill>
                    <a:srgbClr val="FF0000"/>
                  </a:solidFill>
                </a:rPr>
                <a:t>初等行变换</a:t>
              </a:r>
              <a:endParaRPr lang="zh-CN" alt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72115" y="5074381"/>
              <a:ext cx="1341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dirty="0"/>
                <a:t>增广矩阵</a:t>
              </a:r>
              <a:endParaRPr lang="zh-CN" altLang="en-US" sz="18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587999" y="4567254"/>
              <a:ext cx="16324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行阶梯形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3372148" y="5093969"/>
                  <a:ext cx="20641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rgbClr val="FF0000"/>
                      </a:solidFill>
                    </a:rPr>
                    <a:t>比较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</m:e>
                      </m:d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a14:m>
                  <a:endParaRPr lang="zh-CN" altLang="en-US" sz="1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2148" y="5093969"/>
                  <a:ext cx="2064121" cy="36933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sp>
          <p:nvSpPr>
            <p:cNvPr id="21" name="箭头: 右 20"/>
            <p:cNvSpPr/>
            <p:nvPr/>
          </p:nvSpPr>
          <p:spPr bwMode="auto">
            <a:xfrm flipV="1">
              <a:off x="5356701" y="4725144"/>
              <a:ext cx="1080120" cy="26267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 pitchFamily="34" charset="0"/>
                <a:ea typeface="楷体_GB2312" pitchFamily="49" charset="-122"/>
                <a:cs typeface="Aharoni" panose="020B0604020202020204" pitchFamily="2" charset="-79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4629558" y="4135324"/>
                  <a:ext cx="257086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800" dirty="0">
                      <a:solidFill>
                        <a:srgbClr val="FF0000"/>
                      </a:solidFill>
                    </a:rPr>
                    <a:t>若有解</a:t>
                  </a:r>
                  <a:r>
                    <a:rPr lang="en-US" altLang="zh-CN" sz="1800" dirty="0">
                      <a:solidFill>
                        <a:srgbClr val="FF0000"/>
                      </a:solidFill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sz="1800" dirty="0">
                      <a:solidFill>
                        <a:srgbClr val="FF0000"/>
                      </a:solidFill>
                    </a:rPr>
                    <a:t>)</a:t>
                  </a:r>
                  <a:endParaRPr lang="en-US" altLang="zh-CN" sz="1800" dirty="0">
                    <a:solidFill>
                      <a:srgbClr val="FF0000"/>
                    </a:solidFill>
                  </a:endParaRPr>
                </a:p>
                <a:p>
                  <a:r>
                    <a:rPr lang="zh-CN" altLang="en-US" sz="1800" dirty="0">
                      <a:solidFill>
                        <a:srgbClr val="FF0000"/>
                      </a:solidFill>
                    </a:rPr>
                    <a:t>初等行变换</a:t>
                  </a:r>
                  <a:endParaRPr lang="zh-CN" altLang="en-US" sz="1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9558" y="4135324"/>
                  <a:ext cx="2570866" cy="646331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sp>
          <p:nvSpPr>
            <p:cNvPr id="25" name="文本框 24"/>
            <p:cNvSpPr txBox="1"/>
            <p:nvPr/>
          </p:nvSpPr>
          <p:spPr>
            <a:xfrm>
              <a:off x="6588224" y="4538823"/>
              <a:ext cx="24522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最简行阶梯形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9" name="箭头: 右 28"/>
          <p:cNvSpPr/>
          <p:nvPr/>
        </p:nvSpPr>
        <p:spPr bwMode="auto">
          <a:xfrm rot="5400000" flipV="1">
            <a:off x="7556257" y="5012655"/>
            <a:ext cx="516143" cy="26267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90204" pitchFamily="34" charset="0"/>
              <a:ea typeface="楷体_GB2312" pitchFamily="49" charset="-122"/>
              <a:cs typeface="Aharoni" panose="020B0604020202020204" pitchFamily="2" charset="-79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2776" y="3892829"/>
            <a:ext cx="9043210" cy="1998959"/>
            <a:chOff x="-2776" y="3892829"/>
            <a:chExt cx="9043210" cy="1998959"/>
          </a:xfrm>
        </p:grpSpPr>
        <p:sp>
          <p:nvSpPr>
            <p:cNvPr id="30" name="文本框 29"/>
            <p:cNvSpPr txBox="1"/>
            <p:nvPr/>
          </p:nvSpPr>
          <p:spPr>
            <a:xfrm>
              <a:off x="7092280" y="5368568"/>
              <a:ext cx="1656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写出解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-2776" y="3892829"/>
              <a:ext cx="9043210" cy="1327977"/>
              <a:chOff x="-2777" y="4135324"/>
              <a:chExt cx="9043210" cy="132797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-2777" y="4538823"/>
                    <a:ext cx="237626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altLang="zh-CN" sz="32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acc>
                          <m:r>
                            <a:rPr lang="en-US" altLang="zh-CN" sz="32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32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altLang="zh-CN" sz="32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3200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777" y="4538823"/>
                    <a:ext cx="2376264" cy="584775"/>
                  </a:xfrm>
                  <a:prstGeom prst="rect">
                    <a:avLst/>
                  </a:prstGeom>
                  <a:blipFill rotWithShape="1">
                    <a:blip r:embed="rId3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 </a:t>
                    </a:r>
                  </a:p>
                </p:txBody>
              </p:sp>
            </mc:Fallback>
          </mc:AlternateContent>
          <p:sp>
            <p:nvSpPr>
              <p:cNvPr id="37" name="箭头: 右 36"/>
              <p:cNvSpPr/>
              <p:nvPr/>
            </p:nvSpPr>
            <p:spPr bwMode="auto">
              <a:xfrm flipV="1">
                <a:off x="2317915" y="4725144"/>
                <a:ext cx="1080120" cy="262676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90204" pitchFamily="34" charset="0"/>
                  <a:ea typeface="楷体_GB2312" pitchFamily="49" charset="-122"/>
                  <a:cs typeface="Aharoni" panose="020B0604020202020204" pitchFamily="2" charset="-79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171481" y="4367655"/>
                <a:ext cx="1341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>
                    <a:solidFill>
                      <a:srgbClr val="FF0000"/>
                    </a:solidFill>
                  </a:rPr>
                  <a:t>初等行变换</a:t>
                </a:r>
                <a:endParaRPr lang="zh-CN" altLang="en-US" sz="1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472115" y="5074381"/>
                <a:ext cx="13417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800" dirty="0"/>
                  <a:t>增广矩阵</a:t>
                </a:r>
                <a:endParaRPr lang="zh-CN" altLang="en-US" sz="1800" dirty="0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3587999" y="4567254"/>
                <a:ext cx="16324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行阶梯形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文本框 40"/>
                  <p:cNvSpPr txBox="1"/>
                  <p:nvPr/>
                </p:nvSpPr>
                <p:spPr>
                  <a:xfrm>
                    <a:off x="3372148" y="5093969"/>
                    <a:ext cx="206412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800" dirty="0">
                        <a:solidFill>
                          <a:srgbClr val="FF0000"/>
                        </a:solidFill>
                      </a:rPr>
                      <a:t>比较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oMath>
                    </a14:m>
                    <a:endParaRPr lang="zh-CN" alt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1" name="文本框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2148" y="5093969"/>
                    <a:ext cx="2064121" cy="369332"/>
                  </a:xfrm>
                  <a:prstGeom prst="rect">
                    <a:avLst/>
                  </a:prstGeom>
                  <a:blipFill rotWithShape="1">
                    <a:blip r:embed="rId4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 </a:t>
                    </a:r>
                  </a:p>
                </p:txBody>
              </p:sp>
            </mc:Fallback>
          </mc:AlternateContent>
          <p:sp>
            <p:nvSpPr>
              <p:cNvPr id="42" name="箭头: 右 41"/>
              <p:cNvSpPr/>
              <p:nvPr/>
            </p:nvSpPr>
            <p:spPr bwMode="auto">
              <a:xfrm flipV="1">
                <a:off x="5356701" y="4725144"/>
                <a:ext cx="1080120" cy="262676"/>
              </a:xfrm>
              <a:prstGeom prst="rightArrow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2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90204" pitchFamily="34" charset="0"/>
                  <a:ea typeface="楷体_GB2312" pitchFamily="49" charset="-122"/>
                  <a:cs typeface="Aharoni" panose="020B0604020202020204" pitchFamily="2" charset="-79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4629558" y="4135324"/>
                    <a:ext cx="257086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800" dirty="0">
                        <a:solidFill>
                          <a:srgbClr val="FF0000"/>
                        </a:solidFill>
                      </a:rPr>
                      <a:t>若有解</a:t>
                    </a:r>
                    <a:r>
                      <a:rPr lang="en-US" altLang="zh-CN" sz="1800" dirty="0">
                        <a:solidFill>
                          <a:srgbClr val="FF0000"/>
                        </a:solidFill>
                      </a:rPr>
                      <a:t>(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altLang="zh-CN" sz="1800" dirty="0">
                        <a:solidFill>
                          <a:srgbClr val="FF0000"/>
                        </a:solidFill>
                      </a:rPr>
                      <a:t>)</a:t>
                    </a:r>
                    <a:endParaRPr lang="en-US" altLang="zh-CN" sz="1800" dirty="0">
                      <a:solidFill>
                        <a:srgbClr val="FF0000"/>
                      </a:solidFill>
                    </a:endParaRPr>
                  </a:p>
                  <a:p>
                    <a:r>
                      <a:rPr lang="zh-CN" altLang="en-US" sz="1800" dirty="0">
                        <a:solidFill>
                          <a:srgbClr val="FF0000"/>
                        </a:solidFill>
                      </a:rPr>
                      <a:t>初等行变换</a:t>
                    </a:r>
                    <a:endParaRPr lang="zh-CN" altLang="en-US" sz="1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3" name="文本框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9558" y="4135324"/>
                    <a:ext cx="2570866" cy="646331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 </a:t>
                    </a:r>
                  </a:p>
                </p:txBody>
              </p:sp>
            </mc:Fallback>
          </mc:AlternateContent>
          <p:sp>
            <p:nvSpPr>
              <p:cNvPr id="44" name="文本框 43"/>
              <p:cNvSpPr txBox="1"/>
              <p:nvPr/>
            </p:nvSpPr>
            <p:spPr>
              <a:xfrm>
                <a:off x="6588224" y="4538823"/>
                <a:ext cx="24522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最简行阶梯形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5" name="箭头: 右 44"/>
            <p:cNvSpPr/>
            <p:nvPr/>
          </p:nvSpPr>
          <p:spPr bwMode="auto">
            <a:xfrm rot="5400000" flipV="1">
              <a:off x="7556258" y="5012656"/>
              <a:ext cx="516143" cy="262676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90204" pitchFamily="34" charset="0"/>
                <a:ea typeface="楷体_GB2312" pitchFamily="49" charset="-122"/>
                <a:cs typeface="Aharoni" panose="020B0604020202020204" pitchFamily="2" charset="-79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8316416" y="2941643"/>
            <a:ext cx="69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sym typeface="Wingdings 2" panose="05020102010507070707" pitchFamily="18" charset="2"/>
              </a:rPr>
              <a:t>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51520" y="548680"/>
            <a:ext cx="6726515" cy="1595517"/>
            <a:chOff x="251520" y="548680"/>
            <a:chExt cx="6726515" cy="159551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1520" y="548680"/>
              <a:ext cx="890405" cy="46768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5656" y="548680"/>
              <a:ext cx="5502379" cy="1595517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5" y="2276872"/>
            <a:ext cx="7546542" cy="5664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05" y="2994756"/>
            <a:ext cx="4558375" cy="5664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287" y="2994756"/>
            <a:ext cx="2788560" cy="5664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32" y="3712640"/>
            <a:ext cx="2698333" cy="4996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5856" y="3705618"/>
            <a:ext cx="2016224" cy="4729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4307771"/>
            <a:ext cx="4320480" cy="5149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8024" y="4300879"/>
            <a:ext cx="4231538" cy="5664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600" y="4925149"/>
            <a:ext cx="4392488" cy="6156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7824" y="5676805"/>
            <a:ext cx="3779882" cy="45789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07504" y="-51525"/>
            <a:ext cx="8784976" cy="3832728"/>
            <a:chOff x="107504" y="-51525"/>
            <a:chExt cx="8784976" cy="3832728"/>
          </a:xfrm>
        </p:grpSpPr>
        <p:grpSp>
          <p:nvGrpSpPr>
            <p:cNvPr id="3" name="组合 2"/>
            <p:cNvGrpSpPr/>
            <p:nvPr/>
          </p:nvGrpSpPr>
          <p:grpSpPr>
            <a:xfrm>
              <a:off x="107504" y="-51525"/>
              <a:ext cx="8784976" cy="3509563"/>
              <a:chOff x="107504" y="-51525"/>
              <a:chExt cx="8784976" cy="3509563"/>
            </a:xfrm>
          </p:grpSpPr>
          <p:sp>
            <p:nvSpPr>
              <p:cNvPr id="168963" name="Text Box 3"/>
              <p:cNvSpPr txBox="1">
                <a:spLocks noChangeArrowheads="1"/>
              </p:cNvSpPr>
              <p:nvPr/>
            </p:nvSpPr>
            <p:spPr bwMode="auto">
              <a:xfrm>
                <a:off x="107504" y="2376688"/>
                <a:ext cx="568847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kumimoji="1" lang="zh-CN" altLang="en-US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如何判断线性方程组有没有解？</a:t>
                </a:r>
                <a:endParaRPr kumimoji="1" lang="zh-CN" altLang="en-US" dirty="0">
                  <a:solidFill>
                    <a:srgbClr val="003300"/>
                  </a:solidFill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  <p:graphicFrame>
            <p:nvGraphicFramePr>
              <p:cNvPr id="9219" name="Object 5"/>
              <p:cNvGraphicFramePr>
                <a:graphicFrameLocks noChangeAspect="1"/>
              </p:cNvGraphicFramePr>
              <p:nvPr/>
            </p:nvGraphicFramePr>
            <p:xfrm>
              <a:off x="2827372" y="487782"/>
              <a:ext cx="4032448" cy="17950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881" name="Equation" r:id="rId1" imgW="4737100" imgH="2108200" progId="Equation.DSMT4">
                      <p:embed/>
                    </p:oleObj>
                  </mc:Choice>
                  <mc:Fallback>
                    <p:oleObj name="Equation" r:id="rId1" imgW="4737100" imgH="2108200" progId="Equation.DSMT4">
                      <p:embed/>
                      <p:pic>
                        <p:nvPicPr>
                          <p:cNvPr id="0" name="Object 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27372" y="487782"/>
                            <a:ext cx="4032448" cy="179505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" name="文本框 7"/>
              <p:cNvSpPr txBox="1"/>
              <p:nvPr/>
            </p:nvSpPr>
            <p:spPr>
              <a:xfrm>
                <a:off x="5364088" y="2315132"/>
                <a:ext cx="69367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3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itchFamily="2" charset="-122"/>
                    <a:sym typeface="Wingdings 2" panose="05020102010507070707" pitchFamily="18" charset="2"/>
                  </a:rPr>
                  <a:t></a:t>
                </a:r>
                <a:endParaRPr lang="zh-CN" altLang="en-US" sz="36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 Box 8"/>
              <p:cNvSpPr txBox="1">
                <a:spLocks noChangeArrowheads="1"/>
              </p:cNvSpPr>
              <p:nvPr/>
            </p:nvSpPr>
            <p:spPr bwMode="auto">
              <a:xfrm>
                <a:off x="2267744" y="-51525"/>
                <a:ext cx="432048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3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三个基本问题</a:t>
                </a:r>
                <a:endParaRPr kumimoji="1" lang="zh-CN" altLang="en-US" sz="32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  <p:sp>
            <p:nvSpPr>
              <p:cNvPr id="7" name="Text Box 8"/>
              <p:cNvSpPr txBox="1">
                <a:spLocks noChangeArrowheads="1"/>
              </p:cNvSpPr>
              <p:nvPr/>
            </p:nvSpPr>
            <p:spPr bwMode="auto">
              <a:xfrm>
                <a:off x="117976" y="1072557"/>
                <a:ext cx="270939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lang="zh-CN" altLang="en-US" b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对于线性方程组</a:t>
                </a:r>
                <a:endParaRPr lang="zh-CN" altLang="en-US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6" name="Text Box 3"/>
              <p:cNvSpPr txBox="1">
                <a:spLocks noChangeArrowheads="1"/>
              </p:cNvSpPr>
              <p:nvPr/>
            </p:nvSpPr>
            <p:spPr bwMode="auto">
              <a:xfrm>
                <a:off x="107504" y="2934818"/>
                <a:ext cx="878497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algn="ctr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  <a:buFont typeface="Wingdings" panose="05000000000000000000" pitchFamily="2" charset="2"/>
                  <a:buChar char="§"/>
                </a:pPr>
                <a:r>
                  <a:rPr kumimoji="1" lang="zh-CN" altLang="en-US" dirty="0">
                    <a:solidFill>
                      <a:srgbClr val="003300"/>
                    </a:solidFill>
                    <a:latin typeface="Times New Roman" panose="02020603050405020304" pitchFamily="18" charset="0"/>
                    <a:ea typeface="宋体" pitchFamily="2" charset="-122"/>
                  </a:rPr>
                  <a:t>方程组有解时，它有多少解？如何求出它的全部解？</a:t>
                </a:r>
                <a:endParaRPr kumimoji="1" lang="zh-CN" altLang="en-US" dirty="0">
                  <a:solidFill>
                    <a:srgbClr val="003300"/>
                  </a:solidFill>
                  <a:latin typeface="Times New Roman" panose="02020603050405020304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3347864" y="3134872"/>
              <a:ext cx="69367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zh-CN" altLang="en-US" sz="36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itchFamily="2" charset="-122"/>
                  <a:sym typeface="Wingdings 2" panose="05020102010507070707" pitchFamily="18" charset="2"/>
                </a:rPr>
                <a:t></a:t>
              </a:r>
              <a:endParaRPr lang="zh-CN" altLang="en-US" sz="3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6" name="Text Box 3"/>
          <p:cNvSpPr txBox="1">
            <a:spLocks noChangeArrowheads="1"/>
          </p:cNvSpPr>
          <p:nvPr/>
        </p:nvSpPr>
        <p:spPr bwMode="auto">
          <a:xfrm>
            <a:off x="107665" y="3598562"/>
            <a:ext cx="89286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algn="ctr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kumimoji="1"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方程组的解不唯一时，解之间的关系</a:t>
            </a: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(</a:t>
            </a:r>
            <a:r>
              <a:rPr kumimoji="1"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解的结构</a:t>
            </a: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)</a:t>
            </a:r>
            <a:r>
              <a:rPr kumimoji="1"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宋体" pitchFamily="2" charset="-122"/>
              </a:rPr>
              <a:t>如何？</a:t>
            </a:r>
            <a:endParaRPr kumimoji="1"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98808" y="3068960"/>
            <a:ext cx="69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sym typeface="Wingdings 2" panose="05020102010507070707" pitchFamily="18" charset="2"/>
              </a:rPr>
              <a:t>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 bwMode="auto">
          <a:xfrm>
            <a:off x="35496" y="4224488"/>
            <a:ext cx="9108504" cy="20405"/>
          </a:xfrm>
          <a:prstGeom prst="line">
            <a:avLst/>
          </a:prstGeom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26"/>
          <p:cNvSpPr>
            <a:spLocks noChangeArrowheads="1"/>
          </p:cNvSpPr>
          <p:nvPr/>
        </p:nvSpPr>
        <p:spPr bwMode="auto">
          <a:xfrm>
            <a:off x="983916" y="4209760"/>
            <a:ext cx="61217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齐次</a:t>
            </a:r>
            <a:r>
              <a:rPr kumimoji="1"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方程组　　　 的</a:t>
            </a:r>
            <a:r>
              <a:rPr kumimoji="1"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通解</a:t>
            </a:r>
            <a:r>
              <a:rPr kumimoji="1"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可表示为：</a:t>
            </a:r>
            <a:endParaRPr kumimoji="1" lang="zh-CN" altLang="en-US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5" name="Object 32"/>
          <p:cNvGraphicFramePr>
            <a:graphicFrameLocks noChangeAspect="1"/>
          </p:cNvGraphicFramePr>
          <p:nvPr/>
        </p:nvGraphicFramePr>
        <p:xfrm>
          <a:off x="2555900" y="4786023"/>
          <a:ext cx="4152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2" name="Equation" r:id="rId3" imgW="4152900" imgH="431800" progId="Equation.DSMT4">
                  <p:embed/>
                </p:oleObj>
              </mc:Choice>
              <mc:Fallback>
                <p:oleObj name="Equation" r:id="rId3" imgW="4152900" imgH="4318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900" y="4786023"/>
                        <a:ext cx="4152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35"/>
          <p:cNvGrpSpPr/>
          <p:nvPr/>
        </p:nvGrpSpPr>
        <p:grpSpPr bwMode="auto">
          <a:xfrm>
            <a:off x="1043013" y="5217823"/>
            <a:ext cx="5541962" cy="519112"/>
            <a:chOff x="612" y="608"/>
            <a:chExt cx="3491" cy="327"/>
          </a:xfrm>
        </p:grpSpPr>
        <p:sp>
          <p:nvSpPr>
            <p:cNvPr id="19" name="Text Box 36"/>
            <p:cNvSpPr txBox="1">
              <a:spLocks noChangeArrowheads="1"/>
            </p:cNvSpPr>
            <p:nvPr/>
          </p:nvSpPr>
          <p:spPr bwMode="auto">
            <a:xfrm>
              <a:off x="612" y="608"/>
              <a:ext cx="34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Arial" panose="020B0604020202090204" pitchFamily="34" charset="0"/>
                  <a:ea typeface="楷体_GB2312" pitchFamily="49" charset="-122"/>
                </a:defRPr>
              </a:lvl9pPr>
            </a:lstStyle>
            <a:p>
              <a:pPr algn="l" eaLnBrk="1" hangingPunct="1"/>
              <a:r>
                <a:rPr kumimoji="1" lang="zh-CN" altLang="en-US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非齐次线性方程组　　　的通解为</a:t>
              </a:r>
              <a:endParaRPr kumimoji="1"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aphicFrame>
          <p:nvGraphicFramePr>
            <p:cNvPr id="20" name="Object 37"/>
            <p:cNvGraphicFramePr>
              <a:graphicFrameLocks noChangeAspect="1"/>
            </p:cNvGraphicFramePr>
            <p:nvPr/>
          </p:nvGraphicFramePr>
          <p:xfrm>
            <a:off x="2488" y="681"/>
            <a:ext cx="66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3" name="Equation" r:id="rId5" imgW="1053465" imgH="317500" progId="Equation.DSMT4">
                    <p:embed/>
                  </p:oleObj>
                </mc:Choice>
                <mc:Fallback>
                  <p:oleObj name="Equation" r:id="rId5" imgW="1053465" imgH="3175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8" y="681"/>
                          <a:ext cx="66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" name="Object 38"/>
          <p:cNvGraphicFramePr>
            <a:graphicFrameLocks noChangeAspect="1"/>
          </p:cNvGraphicFramePr>
          <p:nvPr/>
        </p:nvGraphicFramePr>
        <p:xfrm>
          <a:off x="2771800" y="5721060"/>
          <a:ext cx="5029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4" name="Equation" r:id="rId7" imgW="5029200" imgH="482600" progId="Equation.DSMT4">
                  <p:embed/>
                </p:oleObj>
              </mc:Choice>
              <mc:Fallback>
                <p:oleObj name="Equation" r:id="rId7" imgW="5029200" imgH="4826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721060"/>
                        <a:ext cx="50292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7"/>
          <p:cNvGraphicFramePr>
            <a:graphicFrameLocks noChangeAspect="1"/>
          </p:cNvGraphicFramePr>
          <p:nvPr/>
        </p:nvGraphicFramePr>
        <p:xfrm>
          <a:off x="2979448" y="4293096"/>
          <a:ext cx="1041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5" name="Equation" r:id="rId9" imgW="1040765" imgH="317500" progId="Equation.DSMT4">
                  <p:embed/>
                </p:oleObj>
              </mc:Choice>
              <mc:Fallback>
                <p:oleObj name="Equation" r:id="rId9" imgW="1040765" imgH="3175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448" y="4293096"/>
                        <a:ext cx="1041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00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225351" y="3715291"/>
            <a:ext cx="69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  <a:sym typeface="Wingdings 2" panose="05020102010507070707" pitchFamily="18" charset="2"/>
              </a:rPr>
              <a:t>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1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15516" y="477694"/>
            <a:ext cx="8712968" cy="1171292"/>
            <a:chOff x="277798" y="1268760"/>
            <a:chExt cx="8712968" cy="11712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389688" y="1268760"/>
                  <a:ext cx="8476514" cy="5618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/>
                  <a:r>
                    <a:rPr kumimoji="1" lang="zh-CN" altLang="en-US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命题：</a:t>
                  </a:r>
                  <a:r>
                    <a:rPr kumimoji="1" lang="zh-CN" altLang="en-US" dirty="0">
                      <a:solidFill>
                        <a:schemeClr val="tx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𝒎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×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𝑩</m:t>
                          </m:r>
                        </m:e>
                        <m:sub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𝒏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×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𝒑</m:t>
                          </m:r>
                        </m:sub>
                      </m:sSub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</m:oMath>
                  </a14:m>
                  <a:r>
                    <a:rPr kumimoji="1" lang="zh-CN" altLang="en-US" dirty="0">
                      <a:solidFill>
                        <a:schemeClr val="tx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 秩估计式</a:t>
                  </a:r>
                  <a:r>
                    <a:rPr kumimoji="1" lang="en-US" altLang="zh-CN" dirty="0">
                      <a:solidFill>
                        <a:schemeClr val="tx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(</a:t>
                  </a:r>
                  <a:r>
                    <a:rPr kumimoji="1" lang="en-US" altLang="zh-CN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Sylvester</a:t>
                  </a:r>
                  <a:r>
                    <a:rPr kumimoji="1" lang="zh-CN" altLang="en-US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公式</a:t>
                  </a:r>
                  <a:r>
                    <a:rPr kumimoji="1" lang="en-US" altLang="zh-CN" dirty="0">
                      <a:solidFill>
                        <a:schemeClr val="tx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)</a:t>
                  </a:r>
                  <a:r>
                    <a:rPr kumimoji="1" lang="zh-CN" altLang="en-US" dirty="0">
                      <a:solidFill>
                        <a:schemeClr val="tx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成立：</a:t>
                  </a:r>
                  <a:endParaRPr kumimoji="1" lang="en-US" altLang="zh-CN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3" name="Text 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9688" y="1268760"/>
                  <a:ext cx="8476514" cy="561820"/>
                </a:xfrm>
                <a:prstGeom prst="rect">
                  <a:avLst/>
                </a:prstGeom>
                <a:blipFill rotWithShape="1">
                  <a:blip r:embed="rId1"/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277798" y="1916832"/>
                  <a:ext cx="8712968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  <m: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kumimoji="1"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𝒓</m:t>
                        </m:r>
                        <m:d>
                          <m:dPr>
                            <m:ctrlP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𝑨𝑩</m:t>
                            </m:r>
                          </m:e>
                        </m:d>
                        <m: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𝒎𝒊𝒏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d>
                          <m:dPr>
                            <m:ctrlP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</m:d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kumimoji="1" lang="en-US" altLang="zh-CN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4" name="Text 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7798" y="1916832"/>
                  <a:ext cx="8712968" cy="523220"/>
                </a:xfrm>
                <a:prstGeom prst="rect">
                  <a:avLst/>
                </a:prstGeom>
                <a:blipFill rotWithShape="1">
                  <a:blip r:embed="rId2"/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333254" y="1803243"/>
                <a:ext cx="622869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𝑨𝑩</m:t>
                    </m:r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𝑶</m:t>
                    </m:r>
                  </m:oMath>
                </a14:m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时，必有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kumimoji="1" lang="en-US" altLang="zh-CN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d>
                      <m:dPr>
                        <m:ctrlP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kumimoji="1" lang="en-US" altLang="zh-CN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kumimoji="1" lang="en-US" altLang="zh-CN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254" y="1803243"/>
                <a:ext cx="6228692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8" t="-91" r="8" b="-41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95536" y="2460660"/>
            <a:ext cx="22916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kumimoji="1"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证明：</a:t>
            </a:r>
            <a:r>
              <a:rPr kumimoji="1" lang="zh-CN" altLang="en-US" b="1" dirty="0">
                <a:solidFill>
                  <a:schemeClr val="tx2"/>
                </a:solidFill>
                <a:ea typeface="黑体" panose="02010609060101010101" pitchFamily="49" charset="-122"/>
              </a:rPr>
              <a:t>因为</a:t>
            </a:r>
            <a:endParaRPr kumimoji="1" lang="en-US" altLang="zh-CN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3"/>
              <p:cNvSpPr txBox="1">
                <a:spLocks noChangeArrowheads="1"/>
              </p:cNvSpPr>
              <p:nvPr/>
            </p:nvSpPr>
            <p:spPr bwMode="auto">
              <a:xfrm>
                <a:off x="246601" y="2863604"/>
                <a:ext cx="5072686" cy="1060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𝑶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𝑨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kumimoji="1" lang="en-US" altLang="zh-CN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𝒎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𝑶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𝑶</m:t>
                              </m:r>
                            </m:e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𝑨𝑩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2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𝑩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𝑶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kumimoji="1" lang="en-US" altLang="zh-CN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6601" y="2863604"/>
                <a:ext cx="5072686" cy="1060483"/>
              </a:xfrm>
              <a:prstGeom prst="rect">
                <a:avLst/>
              </a:prstGeom>
              <a:blipFill rotWithShape="1">
                <a:blip r:embed="rId4"/>
                <a:stretch>
                  <a:fillRect l="-4" t="-37" r="10" b="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5271990" y="2791596"/>
                <a:ext cx="4019883" cy="1060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𝑶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𝑨</m:t>
                              </m:r>
                            </m:e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𝑨𝑩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dirty="0">
                    <a:solidFill>
                      <a:schemeClr val="tx2"/>
                    </a:solidFill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−</m:t>
                              </m:r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𝑩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𝑶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kumimoji="1" lang="en-US" altLang="zh-CN" b="1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𝒑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1990" y="2791596"/>
                <a:ext cx="4019883" cy="1060483"/>
              </a:xfrm>
              <a:prstGeom prst="rect">
                <a:avLst/>
              </a:prstGeom>
              <a:blipFill rotWithShape="1">
                <a:blip r:embed="rId5"/>
                <a:stretch>
                  <a:fillRect l="-5" t="-13" r="14" b="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3"/>
              <p:cNvSpPr txBox="1">
                <a:spLocks noChangeArrowheads="1"/>
              </p:cNvSpPr>
              <p:nvPr/>
            </p:nvSpPr>
            <p:spPr bwMode="auto">
              <a:xfrm>
                <a:off x="5255948" y="3734182"/>
                <a:ext cx="2160241" cy="854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zh-CN" b="1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</m:t>
                                </m:r>
                                <m:r>
                                  <a:rPr kumimoji="1" lang="en-US" altLang="zh-CN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𝑩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zh-CN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𝑨</m:t>
                                </m:r>
                              </m:e>
                              <m:e>
                                <m:r>
                                  <a:rPr kumimoji="1" lang="en-US" altLang="zh-CN" b="1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𝑶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3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5948" y="3734182"/>
                <a:ext cx="2160241" cy="854273"/>
              </a:xfrm>
              <a:prstGeom prst="rect">
                <a:avLst/>
              </a:prstGeom>
              <a:blipFill rotWithShape="1">
                <a:blip r:embed="rId6"/>
                <a:stretch>
                  <a:fillRect l="-2" t="-45" r="1" b="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303438" y="4314044"/>
            <a:ext cx="11657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algn="l" eaLnBrk="1" hangingPunct="1"/>
            <a:r>
              <a:rPr kumimoji="1" lang="zh-CN" altLang="en-US" b="1" dirty="0">
                <a:solidFill>
                  <a:schemeClr val="tx2"/>
                </a:solidFill>
                <a:ea typeface="黑体" panose="02010609060101010101" pitchFamily="49" charset="-122"/>
              </a:rPr>
              <a:t>所以</a:t>
            </a:r>
            <a:endParaRPr kumimoji="1" lang="en-US" altLang="zh-CN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3"/>
              <p:cNvSpPr txBox="1">
                <a:spLocks noChangeArrowheads="1"/>
              </p:cNvSpPr>
              <p:nvPr/>
            </p:nvSpPr>
            <p:spPr bwMode="auto">
              <a:xfrm>
                <a:off x="310382" y="4588455"/>
                <a:ext cx="5072686" cy="1060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𝑰</m:t>
                              </m:r>
                            </m:e>
                            <m:sub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𝑨𝑩</m:t>
                          </m:r>
                        </m:e>
                      </m:d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𝑶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𝑶</m:t>
                                    </m:r>
                                  </m:e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𝑨𝑩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0382" y="4588455"/>
                <a:ext cx="5072686" cy="1060483"/>
              </a:xfrm>
              <a:prstGeom prst="rect">
                <a:avLst/>
              </a:prstGeom>
              <a:blipFill rotWithShape="1">
                <a:blip r:embed="rId7"/>
                <a:stretch>
                  <a:fillRect l="-10" t="-55" r="3" b="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3"/>
              <p:cNvSpPr txBox="1">
                <a:spLocks noChangeArrowheads="1"/>
              </p:cNvSpPr>
              <p:nvPr/>
            </p:nvSpPr>
            <p:spPr bwMode="auto">
              <a:xfrm>
                <a:off x="5127974" y="4588454"/>
                <a:ext cx="3120683" cy="1060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zh-CN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𝑰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kumimoji="1" lang="en-US" altLang="zh-CN" i="1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r>
                                      <a:rPr kumimoji="1"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𝑩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𝑨</m:t>
                                    </m:r>
                                  </m:e>
                                  <m:e>
                                    <m:r>
                                      <a:rPr kumimoji="1"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𝑶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6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27974" y="4588454"/>
                <a:ext cx="3120683" cy="1060483"/>
              </a:xfrm>
              <a:prstGeom prst="rect">
                <a:avLst/>
              </a:prstGeom>
              <a:blipFill rotWithShape="1">
                <a:blip r:embed="rId8"/>
                <a:stretch>
                  <a:fillRect l="-11" t="-55" b="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Box 3"/>
              <p:cNvSpPr txBox="1">
                <a:spLocks noChangeArrowheads="1"/>
              </p:cNvSpPr>
              <p:nvPr/>
            </p:nvSpPr>
            <p:spPr bwMode="auto">
              <a:xfrm>
                <a:off x="5055966" y="5675132"/>
                <a:ext cx="312068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kumimoji="1" lang="en-US" altLang="zh-CN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5966" y="5675132"/>
                <a:ext cx="3120683" cy="523220"/>
              </a:xfrm>
              <a:prstGeom prst="rect">
                <a:avLst/>
              </a:prstGeom>
              <a:blipFill rotWithShape="1">
                <a:blip r:embed="rId9"/>
                <a:stretch>
                  <a:fillRect l="-3" t="-26" r="12" b="-42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9" grpId="0"/>
      <p:bldP spid="11" grpId="0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-252536" y="-99392"/>
            <a:ext cx="44644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关于秩的一些不等式</a:t>
            </a:r>
            <a:endParaRPr kumimoji="1"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184334" y="1877948"/>
                <a:ext cx="847651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:r>
                  <a:rPr kumimoji="1"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(2)</a:t>
                </a:r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</m:oMath>
                </a14:m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则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𝒓</m:t>
                    </m:r>
                    <m:r>
                      <a:rPr kumimoji="1" lang="en-US" altLang="zh-CN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𝑨</m:t>
                    </m:r>
                    <m:r>
                      <a:rPr kumimoji="1" lang="en-US" altLang="zh-CN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)≤</m:t>
                    </m:r>
                    <m:r>
                      <a:rPr kumimoji="1" lang="en-US" altLang="zh-CN" b="1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𝐦𝐢𝐧</m:t>
                    </m:r>
                    <m:r>
                      <a:rPr kumimoji="1" lang="en-US" altLang="zh-CN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kumimoji="1" lang="en-US" altLang="zh-CN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kumimoji="1" lang="en-US" altLang="zh-CN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kumimoji="1" lang="en-US" altLang="zh-CN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334" y="1877948"/>
                <a:ext cx="8476514" cy="523220"/>
              </a:xfrm>
              <a:prstGeom prst="rect">
                <a:avLst/>
              </a:prstGeom>
              <a:blipFill rotWithShape="1">
                <a:blip r:embed="rId1"/>
                <a:stretch>
                  <a:fillRect l="-2" t="-48" r="1" b="-42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3"/>
              <p:cNvSpPr txBox="1">
                <a:spLocks noChangeArrowheads="1"/>
              </p:cNvSpPr>
              <p:nvPr/>
            </p:nvSpPr>
            <p:spPr bwMode="auto">
              <a:xfrm>
                <a:off x="184334" y="2401168"/>
                <a:ext cx="8476514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:r>
                  <a:rPr kumimoji="1"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(3)</a:t>
                </a:r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𝑩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  <m: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r>
                          <a:rPr kumimoji="1"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</m:oMath>
                </a14:m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则</a:t>
                </a:r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𝑩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CN" b="1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</m:t>
                          </m:r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+</m:t>
                          </m:r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𝑩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≤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𝑩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3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334" y="2401168"/>
                <a:ext cx="8476514" cy="954107"/>
              </a:xfrm>
              <a:prstGeom prst="rect">
                <a:avLst/>
              </a:prstGeom>
              <a:blipFill rotWithShape="1">
                <a:blip r:embed="rId2"/>
                <a:stretch>
                  <a:fillRect l="-2" t="-24" r="1" b="-95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66107" y="397866"/>
            <a:ext cx="8712968" cy="1474487"/>
            <a:chOff x="66107" y="397866"/>
            <a:chExt cx="8712968" cy="1474487"/>
          </a:xfrm>
        </p:grpSpPr>
        <p:grpSp>
          <p:nvGrpSpPr>
            <p:cNvPr id="4" name="组合 3"/>
            <p:cNvGrpSpPr/>
            <p:nvPr/>
          </p:nvGrpSpPr>
          <p:grpSpPr>
            <a:xfrm>
              <a:off x="66107" y="397866"/>
              <a:ext cx="8712968" cy="969002"/>
              <a:chOff x="271461" y="1268760"/>
              <a:chExt cx="8712968" cy="96900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9688" y="1268760"/>
                    <a:ext cx="8476514" cy="5618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9pPr>
                  </a:lstStyle>
                  <a:p>
                    <a:pPr algn="l" eaLnBrk="1" hangingPunct="1"/>
                    <a:r>
                      <a:rPr kumimoji="1" lang="en-US" altLang="zh-CN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(1)Sylvester</a:t>
                    </a:r>
                    <a:r>
                      <a:rPr kumimoji="1"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公式：</a:t>
                    </a:r>
                    <a:r>
                      <a:rPr kumimoji="1" lang="zh-CN" altLang="en-US" dirty="0">
                        <a:solidFill>
                          <a:schemeClr val="tx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设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𝑨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𝒎</m:t>
                            </m:r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×</m:t>
                            </m:r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𝑩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𝒏</m:t>
                            </m:r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×</m:t>
                            </m:r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𝒑</m:t>
                            </m:r>
                          </m:sub>
                        </m:s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</m:oMath>
                    </a14:m>
                    <a:r>
                      <a:rPr kumimoji="1" lang="zh-CN" altLang="en-US" dirty="0">
                        <a:solidFill>
                          <a:schemeClr val="tx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 则</a:t>
                    </a:r>
                    <a:endParaRPr kumimoji="1" lang="en-US" altLang="zh-CN" dirty="0">
                      <a:solidFill>
                        <a:schemeClr val="tx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mc:Choice>
            <mc:Fallback>
              <p:sp>
                <p:nvSpPr>
                  <p:cNvPr id="5" name="Text 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89688" y="1268760"/>
                    <a:ext cx="8476514" cy="561820"/>
                  </a:xfrm>
                  <a:prstGeom prst="rect">
                    <a:avLst/>
                  </a:prstGeom>
                  <a:blipFill rotWithShape="1">
                    <a:blip r:embed="rId3"/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 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 Box 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71461" y="1714542"/>
                    <a:ext cx="871296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1pPr>
                    <a:lvl2pPr marL="742950" indent="-285750" eaLnBrk="0" hangingPunct="0"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2pPr>
                    <a:lvl3pPr marL="1143000" indent="-228600" eaLnBrk="0" hangingPunct="0"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3pPr>
                    <a:lvl4pPr marL="1600200" indent="-228600" eaLnBrk="0" hangingPunct="0"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4pPr>
                    <a:lvl5pPr marL="2057400" indent="-228600" eaLnBrk="0" hangingPunct="0"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800" b="1">
                        <a:solidFill>
                          <a:schemeClr val="tx1"/>
                        </a:solidFill>
                        <a:latin typeface="Arial" panose="020B0604020202090204" pitchFamily="34" charset="0"/>
                        <a:ea typeface="楷体_GB2312" pitchFamily="49" charset="-122"/>
                      </a:defRPr>
                    </a:lvl9pPr>
                  </a:lstStyle>
                  <a:p>
                    <a:pPr algn="l" eaLnBrk="1" hangingPunct="1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kumimoji="1"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𝒓</m:t>
                          </m:r>
                          <m:d>
                            <m:dPr>
                              <m:ctrlP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𝑨𝑩</m:t>
                              </m:r>
                            </m:e>
                          </m:d>
                          <m: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CN" b="1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𝐦𝐢𝐧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d>
                            <m:dPr>
                              <m:ctrlP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kumimoji="1" lang="en-US" altLang="zh-CN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</m:t>
                          </m:r>
                        </m:oMath>
                      </m:oMathPara>
                    </a14:m>
                    <a:endParaRPr kumimoji="1" lang="en-US" altLang="zh-CN" dirty="0">
                      <a:solidFill>
                        <a:schemeClr val="tx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mc:Choice>
            <mc:Fallback>
              <p:sp>
                <p:nvSpPr>
                  <p:cNvPr id="6" name="Text 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71461" y="1714542"/>
                    <a:ext cx="8712968" cy="523220"/>
                  </a:xfrm>
                  <a:prstGeom prst="rect">
                    <a:avLst/>
                  </a:prstGeom>
                  <a:blipFill rotWithShape="1">
                    <a:blip r:embed="rId4"/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 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 Box 3"/>
                <p:cNvSpPr txBox="1">
                  <a:spLocks noChangeArrowheads="1"/>
                </p:cNvSpPr>
                <p:nvPr/>
              </p:nvSpPr>
              <p:spPr bwMode="auto">
                <a:xfrm>
                  <a:off x="827584" y="1349133"/>
                  <a:ext cx="6228692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chemeClr val="tx1"/>
                      </a:solidFill>
                      <a:latin typeface="Arial" panose="020B0604020202090204" pitchFamily="34" charset="0"/>
                      <a:ea typeface="楷体_GB2312" pitchFamily="49" charset="-122"/>
                    </a:defRPr>
                  </a:lvl9pPr>
                </a:lstStyle>
                <a:p>
                  <a:pPr algn="l" eaLnBrk="1" hangingPunct="1"/>
                  <a:r>
                    <a:rPr kumimoji="1" lang="zh-CN" altLang="en-US" dirty="0">
                      <a:solidFill>
                        <a:schemeClr val="tx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当</a:t>
                  </a:r>
                  <a14:m>
                    <m:oMath xmlns:m="http://schemas.openxmlformats.org/officeDocument/2006/math"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𝑨𝑩</m:t>
                      </m:r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𝑶</m:t>
                      </m:r>
                    </m:oMath>
                  </a14:m>
                  <a:r>
                    <a:rPr kumimoji="1" lang="zh-CN" altLang="en-US" dirty="0">
                      <a:solidFill>
                        <a:schemeClr val="tx2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时，有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kumimoji="1" lang="en-US" altLang="zh-CN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1" lang="en-US" altLang="zh-CN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a14:m>
                  <a:endParaRPr kumimoji="1" lang="en-US" altLang="zh-CN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>
            <p:sp>
              <p:nvSpPr>
                <p:cNvPr id="14" name="Text 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7584" y="1349133"/>
                  <a:ext cx="6228692" cy="523220"/>
                </a:xfrm>
                <a:prstGeom prst="rect">
                  <a:avLst/>
                </a:prstGeom>
                <a:blipFill rotWithShape="1">
                  <a:blip r:embed="rId5"/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-396552" y="3293720"/>
            <a:ext cx="446449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关于秩的一些等式</a:t>
            </a:r>
            <a:endParaRPr kumimoji="1"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3"/>
              <p:cNvSpPr txBox="1">
                <a:spLocks noChangeArrowheads="1"/>
              </p:cNvSpPr>
              <p:nvPr/>
            </p:nvSpPr>
            <p:spPr bwMode="auto">
              <a:xfrm>
                <a:off x="180172" y="4328020"/>
                <a:ext cx="8476514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:r>
                  <a:rPr kumimoji="1"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(2)</a:t>
                </a:r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𝑷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sub>
                    </m:sSub>
                    <m:r>
                      <a:rPr kumimoji="1" lang="zh-CN" alt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可逆</m:t>
                    </m:r>
                    <m:r>
                      <a:rPr kumimoji="1" lang="en-US" altLang="zh-CN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kumimoji="1" lang="zh-CN" alt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可逆</m:t>
                    </m:r>
                  </m:oMath>
                </a14:m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，则</a:t>
                </a:r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𝑷𝑨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𝑨𝑸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𝑷𝑨𝑸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𝑨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172" y="4328020"/>
                <a:ext cx="8476514" cy="954107"/>
              </a:xfrm>
              <a:prstGeom prst="rect">
                <a:avLst/>
              </a:prstGeom>
              <a:blipFill rotWithShape="1">
                <a:blip r:embed="rId6"/>
                <a:stretch>
                  <a:fillRect l="-6" t="-52" r="4" b="-94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3"/>
              <p:cNvSpPr txBox="1">
                <a:spLocks noChangeArrowheads="1"/>
              </p:cNvSpPr>
              <p:nvPr/>
            </p:nvSpPr>
            <p:spPr bwMode="auto">
              <a:xfrm>
                <a:off x="201199" y="3765787"/>
                <a:ext cx="8476514" cy="5786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:r>
                  <a:rPr kumimoji="1"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(1)</a:t>
                </a:r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</m:oMath>
                </a14:m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则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𝒓</m:t>
                    </m:r>
                    <m:d>
                      <m:dPr>
                        <m:ctrlPr>
                          <a:rPr kumimoji="1" lang="en-US" altLang="zh-CN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𝑨</m:t>
                            </m:r>
                          </m:e>
                          <m:sup>
                            <m:r>
                              <a:rPr kumimoji="1" lang="en-US" altLang="zh-CN" b="1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𝑻</m:t>
                            </m:r>
                          </m:sup>
                        </m:sSup>
                      </m:e>
                    </m:d>
                    <m:r>
                      <a:rPr kumimoji="1" lang="en-US" altLang="zh-CN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𝒓</m:t>
                    </m:r>
                    <m:r>
                      <a:rPr kumimoji="1" lang="en-US" altLang="zh-CN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kumimoji="1" lang="en-US" altLang="zh-CN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𝑨</m:t>
                    </m:r>
                    <m:r>
                      <a:rPr kumimoji="1" lang="en-US" altLang="zh-CN" i="1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199" y="3765787"/>
                <a:ext cx="8476514" cy="578685"/>
              </a:xfrm>
              <a:prstGeom prst="rect">
                <a:avLst/>
              </a:prstGeom>
              <a:blipFill rotWithShape="1">
                <a:blip r:embed="rId7"/>
                <a:stretch>
                  <a:fillRect l="-6" t="-41" r="5" b="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Box 3"/>
              <p:cNvSpPr txBox="1">
                <a:spLocks noChangeArrowheads="1"/>
              </p:cNvSpPr>
              <p:nvPr/>
            </p:nvSpPr>
            <p:spPr bwMode="auto">
              <a:xfrm>
                <a:off x="192052" y="5305071"/>
                <a:ext cx="8476514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:r>
                  <a:rPr kumimoji="1"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(3)</a:t>
                </a:r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𝑷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𝒌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𝒎</m:t>
                        </m:r>
                      </m:sub>
                    </m:sSub>
                    <m:r>
                      <a:rPr kumimoji="1" lang="zh-CN" alt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列</m:t>
                    </m:r>
                    <m:r>
                      <a:rPr kumimoji="1" lang="zh-CN" altLang="en-US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满秩</m:t>
                    </m:r>
                    <m:r>
                      <a:rPr kumimoji="1" lang="en-US" altLang="zh-CN" b="1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𝑸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𝒔</m:t>
                        </m:r>
                      </m:sub>
                    </m:sSub>
                    <m:r>
                      <a:rPr kumimoji="1" lang="zh-CN" alt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行</m:t>
                    </m:r>
                  </m:oMath>
                </a14:m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满秩，则</a:t>
                </a:r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l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𝑷𝑨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 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𝑨𝑸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𝑨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,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d>
                        <m:dPr>
                          <m:ctrlP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dPr>
                        <m:e>
                          <m:r>
                            <a:rPr kumimoji="1" lang="en-US" altLang="zh-CN" b="1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𝑷𝑨𝑸</m:t>
                          </m:r>
                        </m:e>
                      </m:d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𝒓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(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𝑨</m:t>
                      </m:r>
                      <m:r>
                        <a:rPr kumimoji="1" lang="en-US" altLang="zh-CN" b="1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)</m:t>
                      </m:r>
                    </m:oMath>
                  </m:oMathPara>
                </a14:m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0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052" y="5305071"/>
                <a:ext cx="8476514" cy="954107"/>
              </a:xfrm>
              <a:prstGeom prst="rect">
                <a:avLst/>
              </a:prstGeom>
              <a:blipFill rotWithShape="1">
                <a:blip r:embed="rId8"/>
                <a:stretch>
                  <a:fillRect l="-3" t="-29" r="2" b="-95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2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-35568" y="476672"/>
            <a:ext cx="1727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9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kumimoji="1"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 charset="-122"/>
              </a:rPr>
              <a:t>练习</a:t>
            </a:r>
            <a:endParaRPr kumimoji="1"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宋体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361419" y="1764291"/>
                <a:ext cx="8476514" cy="5329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:r>
                  <a:rPr kumimoji="1"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(1)</a:t>
                </a:r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  <m:sup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𝟐</m:t>
                        </m:r>
                      </m:sup>
                    </m:sSup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𝑨</m:t>
                    </m:r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 </m:t>
                    </m:r>
                  </m:oMath>
                </a14:m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时，有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𝒓</m:t>
                    </m:r>
                    <m:d>
                      <m:d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𝒓</m:t>
                    </m:r>
                    <m:d>
                      <m:d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𝑰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</m:oMath>
                </a14:m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1419" y="1764291"/>
                <a:ext cx="8476514" cy="532966"/>
              </a:xfrm>
              <a:prstGeom prst="rect">
                <a:avLst/>
              </a:prstGeom>
              <a:blipFill rotWithShape="1">
                <a:blip r:embed="rId1"/>
                <a:stretch>
                  <a:fillRect l="-1" t="-49" b="-22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3"/>
              <p:cNvSpPr txBox="1">
                <a:spLocks noChangeArrowheads="1"/>
              </p:cNvSpPr>
              <p:nvPr/>
            </p:nvSpPr>
            <p:spPr bwMode="auto">
              <a:xfrm>
                <a:off x="395536" y="1124744"/>
                <a:ext cx="847651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×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,</m:t>
                    </m:r>
                  </m:oMath>
                </a14:m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证明：</a:t>
                </a:r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2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124744"/>
                <a:ext cx="8476514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7" t="-30" r="5" b="-42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>
                <a:spLocks noChangeArrowheads="1"/>
              </p:cNvSpPr>
              <p:nvPr/>
            </p:nvSpPr>
            <p:spPr bwMode="auto">
              <a:xfrm>
                <a:off x="395536" y="2520165"/>
                <a:ext cx="8476514" cy="5329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Arial" panose="020B0604020202090204" pitchFamily="34" charset="0"/>
                    <a:ea typeface="楷体_GB2312" pitchFamily="49" charset="-122"/>
                  </a:defRPr>
                </a:lvl9pPr>
              </a:lstStyle>
              <a:p>
                <a:pPr algn="l" eaLnBrk="1" hangingPunct="1"/>
                <a:r>
                  <a:rPr kumimoji="1"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(2)</a:t>
                </a:r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  <m:sup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𝟐</m:t>
                        </m:r>
                      </m:sup>
                    </m:sSup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𝑰</m:t>
                        </m:r>
                      </m:e>
                      <m: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𝒏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时，有</a:t>
                </a:r>
                <a14:m>
                  <m:oMath xmlns:m="http://schemas.openxmlformats.org/officeDocument/2006/math"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𝒓</m:t>
                    </m:r>
                    <m:d>
                      <m:d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𝑰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+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+</m:t>
                    </m:r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𝒓</m:t>
                    </m:r>
                    <m:d>
                      <m:dPr>
                        <m:ctrlP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𝑰</m:t>
                            </m:r>
                          </m:e>
                          <m:sub>
                            <m:r>
                              <a:rPr kumimoji="1" lang="en-US" altLang="zh-CN" b="1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𝒏</m:t>
                            </m:r>
                          </m:sub>
                        </m:sSub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r>
                          <a:rPr kumimoji="1" lang="en-US" altLang="zh-CN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𝑨</m:t>
                        </m:r>
                      </m:e>
                    </m:d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kumimoji="1" lang="en-US" altLang="zh-CN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</m:oMath>
                </a14:m>
                <a:r>
                  <a:rPr kumimoji="1"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:endParaRPr kumimoji="1" lang="en-US" altLang="zh-CN" dirty="0">
                  <a:solidFill>
                    <a:schemeClr val="tx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2520165"/>
                <a:ext cx="8476514" cy="532966"/>
              </a:xfrm>
              <a:prstGeom prst="rect">
                <a:avLst/>
              </a:prstGeom>
              <a:blipFill rotWithShape="1">
                <a:blip r:embed="rId3"/>
                <a:stretch>
                  <a:fillRect l="-7" t="-91" r="5" b="-22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61" y="548680"/>
            <a:ext cx="8909508" cy="16828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492896"/>
            <a:ext cx="5766096" cy="6794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6" y="3212976"/>
            <a:ext cx="4089610" cy="170188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435" y="3301880"/>
            <a:ext cx="2336920" cy="15240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536" y="3527316"/>
            <a:ext cx="1847945" cy="107320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896" y="1746963"/>
            <a:ext cx="514376" cy="33656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诗情画意">
  <a:themeElements>
    <a:clrScheme name="诗情画意 4">
      <a:dk1>
        <a:srgbClr val="0000FF"/>
      </a:dk1>
      <a:lt1>
        <a:srgbClr val="FFFFFF"/>
      </a:lt1>
      <a:dk2>
        <a:srgbClr val="000000"/>
      </a:dk2>
      <a:lt2>
        <a:srgbClr val="C0C0C0"/>
      </a:lt2>
      <a:accent1>
        <a:srgbClr val="FFCC99"/>
      </a:accent1>
      <a:accent2>
        <a:srgbClr val="FF9999"/>
      </a:accent2>
      <a:accent3>
        <a:srgbClr val="FFFFFF"/>
      </a:accent3>
      <a:accent4>
        <a:srgbClr val="0000DA"/>
      </a:accent4>
      <a:accent5>
        <a:srgbClr val="FFE2CA"/>
      </a:accent5>
      <a:accent6>
        <a:srgbClr val="E78A8A"/>
      </a:accent6>
      <a:hlink>
        <a:srgbClr val="993366"/>
      </a:hlink>
      <a:folHlink>
        <a:srgbClr val="006666"/>
      </a:folHlink>
    </a:clrScheme>
    <a:fontScheme name="诗情画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90204" pitchFamily="34" charset="0"/>
            <a:ea typeface="楷体_GB2312" pitchFamily="49" charset="-122"/>
            <a:cs typeface="Aharoni" panose="020B0604020202020204" pitchFamily="2" charset="-79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50000"/>
          </a:schemeClr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panose="020B0604020202090204" pitchFamily="34" charset="0"/>
            <a:ea typeface="楷体_GB2312" pitchFamily="49" charset="-122"/>
            <a:cs typeface="Aharoni" panose="020B0604020202020204" pitchFamily="2" charset="-79"/>
          </a:defRPr>
        </a:defPPr>
      </a:lstStyle>
    </a:lnDef>
  </a:objectDefaults>
  <a:extraClrSchemeLst>
    <a:extraClrScheme>
      <a:clrScheme name="诗情画意 1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2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3">
        <a:dk1>
          <a:srgbClr val="001414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0F0F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4">
        <a:dk1>
          <a:srgbClr val="0000FF"/>
        </a:dk1>
        <a:lt1>
          <a:srgbClr val="FFFFFF"/>
        </a:lt1>
        <a:dk2>
          <a:srgbClr val="000000"/>
        </a:dk2>
        <a:lt2>
          <a:srgbClr val="C0C0C0"/>
        </a:lt2>
        <a:accent1>
          <a:srgbClr val="FFCC99"/>
        </a:accent1>
        <a:accent2>
          <a:srgbClr val="FF9999"/>
        </a:accent2>
        <a:accent3>
          <a:srgbClr val="FFFFFF"/>
        </a:accent3>
        <a:accent4>
          <a:srgbClr val="0000DA"/>
        </a:accent4>
        <a:accent5>
          <a:srgbClr val="FFE2CA"/>
        </a:accent5>
        <a:accent6>
          <a:srgbClr val="E78A8A"/>
        </a:accent6>
        <a:hlink>
          <a:srgbClr val="993366"/>
        </a:hlink>
        <a:folHlink>
          <a:srgbClr val="00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xxds</Template>
  <TotalTime>0</TotalTime>
  <Words>1516</Words>
  <Application>WPS 演示</Application>
  <PresentationFormat>全屏显示(4:3)</PresentationFormat>
  <Paragraphs>163</Paragraphs>
  <Slides>40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40</vt:i4>
      </vt:variant>
    </vt:vector>
  </HeadingPairs>
  <TitlesOfParts>
    <vt:vector size="73" baseType="lpstr">
      <vt:lpstr>Arial</vt:lpstr>
      <vt:lpstr>方正书宋_GBK</vt:lpstr>
      <vt:lpstr>Wingdings</vt:lpstr>
      <vt:lpstr>楷体_GB2312</vt:lpstr>
      <vt:lpstr>汉仪楷体简</vt:lpstr>
      <vt:lpstr>Aharoni</vt:lpstr>
      <vt:lpstr>苹方-简</vt:lpstr>
      <vt:lpstr>宋体</vt:lpstr>
      <vt:lpstr>宋体-简</vt:lpstr>
      <vt:lpstr>华文新魏</vt:lpstr>
      <vt:lpstr>Thonburi</vt:lpstr>
      <vt:lpstr>黑体</vt:lpstr>
      <vt:lpstr>Arabic Transparent</vt:lpstr>
      <vt:lpstr>Times New Roman</vt:lpstr>
      <vt:lpstr>Wingdings 2</vt:lpstr>
      <vt:lpstr>Cambria Math</vt:lpstr>
      <vt:lpstr>黑体-简</vt:lpstr>
      <vt:lpstr>Kingsoft Math</vt:lpstr>
      <vt:lpstr>微软雅黑</vt:lpstr>
      <vt:lpstr>汉仪旗黑</vt:lpstr>
      <vt:lpstr>宋体</vt:lpstr>
      <vt:lpstr>Arial Unicode MS</vt:lpstr>
      <vt:lpstr>诗情画意</vt:lpstr>
      <vt:lpstr>Equation.DSMT4</vt:lpstr>
      <vt:lpstr>Equation.DSMT4</vt:lpstr>
      <vt:lpstr>Equation.3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xjtu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ch4-1</dc:title>
  <dc:creator>lhq</dc:creator>
  <cp:lastModifiedBy>zhanghuaitao</cp:lastModifiedBy>
  <cp:revision>261</cp:revision>
  <dcterms:created xsi:type="dcterms:W3CDTF">2021-12-28T07:42:54Z</dcterms:created>
  <dcterms:modified xsi:type="dcterms:W3CDTF">2021-12-28T07:42:54Z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2052-3.9.5.6394</vt:lpwstr>
  </property>
</Properties>
</file>